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0"/>
  </p:notesMasterIdLst>
  <p:sldIdLst>
    <p:sldId id="298" r:id="rId2"/>
    <p:sldId id="267" r:id="rId3"/>
    <p:sldId id="270" r:id="rId4"/>
    <p:sldId id="278" r:id="rId5"/>
    <p:sldId id="277" r:id="rId6"/>
    <p:sldId id="279" r:id="rId7"/>
    <p:sldId id="280" r:id="rId8"/>
    <p:sldId id="281" r:id="rId9"/>
    <p:sldId id="283" r:id="rId10"/>
    <p:sldId id="284" r:id="rId11"/>
    <p:sldId id="285" r:id="rId12"/>
    <p:sldId id="287" r:id="rId13"/>
    <p:sldId id="288" r:id="rId14"/>
    <p:sldId id="290" r:id="rId15"/>
    <p:sldId id="291" r:id="rId16"/>
    <p:sldId id="292" r:id="rId17"/>
    <p:sldId id="293" r:id="rId18"/>
    <p:sldId id="273" r:id="rId19"/>
    <p:sldId id="274" r:id="rId20"/>
    <p:sldId id="272" r:id="rId21"/>
    <p:sldId id="275" r:id="rId22"/>
    <p:sldId id="276" r:id="rId23"/>
    <p:sldId id="268" r:id="rId24"/>
    <p:sldId id="269" r:id="rId25"/>
    <p:sldId id="295" r:id="rId26"/>
    <p:sldId id="294" r:id="rId27"/>
    <p:sldId id="296" r:id="rId28"/>
    <p:sldId id="297" r:id="rId29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har char="•"/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B65302"/>
    <a:srgbClr val="FFD2BB"/>
    <a:srgbClr val="FF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84" d="100"/>
          <a:sy n="84" d="100"/>
        </p:scale>
        <p:origin x="-1243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3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30D3FA0-344F-4A7E-B06A-B13DB291E3F5}" type="datetimeFigureOut">
              <a:rPr lang="de-DE"/>
              <a:pPr>
                <a:defRPr/>
              </a:pPr>
              <a:t>09.11.2014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1E127F9-1070-4B98-B00A-76FA61290B8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432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4248472" cy="648072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31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3850" y="1484313"/>
            <a:ext cx="8280400" cy="4714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6133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34150" y="1270000"/>
            <a:ext cx="2070100" cy="49291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3850" y="1270000"/>
            <a:ext cx="6057900" cy="4929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16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841132" cy="503238"/>
          </a:xfrm>
        </p:spPr>
        <p:txBody>
          <a:bodyPr/>
          <a:lstStyle>
            <a:lvl1pPr>
              <a:defRPr sz="2800" b="1" i="0" baseline="0"/>
            </a:lvl1pPr>
          </a:lstStyle>
          <a:p>
            <a:r>
              <a:rPr lang="de-DE" dirty="0" smtClean="0"/>
              <a:t>Titelmasterformat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850" y="1484313"/>
            <a:ext cx="8280400" cy="4714875"/>
          </a:xfrm>
          <a:prstGeom prst="rect">
            <a:avLst/>
          </a:prstGeo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600" baseline="0"/>
            </a:lvl3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73477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62407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23850" y="2276475"/>
            <a:ext cx="4064000" cy="39227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40250" y="2276475"/>
            <a:ext cx="4064000" cy="39227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721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96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18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333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1688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2937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76250"/>
            <a:ext cx="4752975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XML in Java</a:t>
            </a:r>
          </a:p>
        </p:txBody>
      </p:sp>
      <p:sp>
        <p:nvSpPr>
          <p:cNvPr id="1027" name="Line 11"/>
          <p:cNvSpPr>
            <a:spLocks noChangeShapeType="1"/>
          </p:cNvSpPr>
          <p:nvPr userDrawn="1"/>
        </p:nvSpPr>
        <p:spPr bwMode="auto">
          <a:xfrm flipH="1">
            <a:off x="5507038" y="693738"/>
            <a:ext cx="1331912" cy="0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8" name="Line 12"/>
          <p:cNvSpPr>
            <a:spLocks noChangeShapeType="1"/>
          </p:cNvSpPr>
          <p:nvPr userDrawn="1"/>
        </p:nvSpPr>
        <p:spPr bwMode="auto">
          <a:xfrm flipH="1">
            <a:off x="4787900" y="693738"/>
            <a:ext cx="719138" cy="431800"/>
          </a:xfrm>
          <a:prstGeom prst="line">
            <a:avLst/>
          </a:prstGeom>
          <a:noFill/>
          <a:ln w="76200" cap="rnd">
            <a:solidFill>
              <a:srgbClr val="3366FF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" name="Line 13"/>
          <p:cNvSpPr>
            <a:spLocks noChangeShapeType="1"/>
          </p:cNvSpPr>
          <p:nvPr userDrawn="1"/>
        </p:nvSpPr>
        <p:spPr bwMode="auto">
          <a:xfrm flipH="1">
            <a:off x="538163" y="1125538"/>
            <a:ext cx="4249737" cy="0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0" name="Line 14"/>
          <p:cNvSpPr>
            <a:spLocks noChangeShapeType="1"/>
          </p:cNvSpPr>
          <p:nvPr userDrawn="1"/>
        </p:nvSpPr>
        <p:spPr bwMode="auto">
          <a:xfrm flipV="1">
            <a:off x="322263" y="6237288"/>
            <a:ext cx="8281987" cy="1587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" name="Text Box 15"/>
          <p:cNvSpPr txBox="1">
            <a:spLocks noChangeArrowheads="1"/>
          </p:cNvSpPr>
          <p:nvPr userDrawn="1"/>
        </p:nvSpPr>
        <p:spPr bwMode="auto">
          <a:xfrm>
            <a:off x="322263" y="6381750"/>
            <a:ext cx="2520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de-DE" sz="1400" dirty="0" smtClean="0"/>
              <a:t>Schnaiter</a:t>
            </a:r>
          </a:p>
        </p:txBody>
      </p:sp>
      <p:sp>
        <p:nvSpPr>
          <p:cNvPr id="2" name="Textfeld 1"/>
          <p:cNvSpPr txBox="1"/>
          <p:nvPr userDrawn="1"/>
        </p:nvSpPr>
        <p:spPr>
          <a:xfrm>
            <a:off x="7019925" y="369888"/>
            <a:ext cx="1873250" cy="585787"/>
          </a:xfrm>
          <a:prstGeom prst="rect">
            <a:avLst/>
          </a:prstGeom>
          <a:noFill/>
          <a:ln>
            <a:solidFill>
              <a:srgbClr val="B65302"/>
            </a:solidFill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&lt;?</a:t>
            </a:r>
            <a:r>
              <a:rPr lang="de-DE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xml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de.wikipedia.org/wiki/Entwurfsmuster" TargetMode="External"/><Relationship Id="rId2" Type="http://schemas.openxmlformats.org/officeDocument/2006/relationships/hyperlink" Target="http://de.wikipedia.org/wiki/Englische_Sprache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XML in Java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1116013" y="2565400"/>
            <a:ext cx="7488237" cy="3633788"/>
          </a:xfrm>
        </p:spPr>
        <p:txBody>
          <a:bodyPr/>
          <a:lstStyle/>
          <a:p>
            <a:pPr marL="0" indent="0">
              <a:buNone/>
            </a:pPr>
            <a:r>
              <a:rPr lang="de-DE" altLang="de-DE" sz="6000" b="1" dirty="0" smtClean="0">
                <a:solidFill>
                  <a:srgbClr val="C00000"/>
                </a:solidFill>
              </a:rPr>
              <a:t>XML - Datei </a:t>
            </a:r>
            <a:br>
              <a:rPr lang="de-DE" altLang="de-DE" sz="6000" b="1" dirty="0" smtClean="0">
                <a:solidFill>
                  <a:srgbClr val="C00000"/>
                </a:solidFill>
              </a:rPr>
            </a:br>
            <a:r>
              <a:rPr lang="de-DE" altLang="de-DE" sz="6000" b="1" dirty="0" smtClean="0">
                <a:solidFill>
                  <a:srgbClr val="C00000"/>
                </a:solidFill>
              </a:rPr>
              <a:t>Zugriff mit Java</a:t>
            </a:r>
            <a:endParaRPr lang="de-DE" altLang="de-DE" sz="4000" dirty="0" smtClean="0"/>
          </a:p>
        </p:txBody>
      </p:sp>
    </p:spTree>
    <p:extLst>
      <p:ext uri="{BB962C8B-B14F-4D97-AF65-F5344CB8AC3E}">
        <p14:creationId xmlns:p14="http://schemas.microsoft.com/office/powerpoint/2010/main" val="292598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SAX </a:t>
            </a:r>
            <a:r>
              <a:rPr lang="de-DE" sz="2000" dirty="0" smtClean="0"/>
              <a:t>(Simple API </a:t>
            </a:r>
            <a:r>
              <a:rPr lang="de-DE" sz="2000" dirty="0" err="1" smtClean="0"/>
              <a:t>for</a:t>
            </a:r>
            <a:r>
              <a:rPr lang="de-DE" sz="2000" dirty="0" smtClean="0"/>
              <a:t> XML)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107504" y="1863988"/>
            <a:ext cx="9036496" cy="422930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Override</a:t>
            </a: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endElement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String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localName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String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SAXException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elementName.equals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"))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// </a:t>
            </a:r>
            <a:r>
              <a:rPr lang="de-DE" sz="1600" kern="0" dirty="0">
                <a:cs typeface="Courier New" panose="02070309020205020404" pitchFamily="49" charset="0"/>
              </a:rPr>
              <a:t>Füge den neuen Mitarbeiter zur Liste hinzu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empList.add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currEmp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de-DE" sz="1600" kern="0" dirty="0" smtClean="0">
                <a:cs typeface="Courier New" panose="02070309020205020404" pitchFamily="49" charset="0"/>
              </a:rPr>
              <a:t>Alle anderen Tags dienen zum Setzen der Attribute</a:t>
            </a:r>
            <a:endParaRPr lang="de-DE" sz="1600" kern="0" dirty="0"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elementName.equals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"))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currEmp.setAlter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Integer.parseInt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elementName.equals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"))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currEmp.setName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elementName.equals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gender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"))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currEmp.setGeschlecht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elementName.equals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role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"))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currEmp.setRole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95536" y="1340768"/>
            <a:ext cx="828092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Beispiel: Mitarbeiterverwaltung mit SAX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6372200" y="2348880"/>
            <a:ext cx="1944216" cy="12241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32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SAX </a:t>
            </a:r>
            <a:r>
              <a:rPr lang="de-DE" sz="2000" dirty="0" smtClean="0"/>
              <a:t>(Simple API </a:t>
            </a:r>
            <a:r>
              <a:rPr lang="de-DE" sz="2000" dirty="0" err="1" smtClean="0"/>
              <a:t>for</a:t>
            </a:r>
            <a:r>
              <a:rPr lang="de-DE" sz="2000" dirty="0" smtClean="0"/>
              <a:t> XML)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107504" y="1863988"/>
            <a:ext cx="9036496" cy="422930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95536" y="1340768"/>
            <a:ext cx="828092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Wichtiges zum </a:t>
            </a:r>
            <a:r>
              <a:rPr lang="de-DE" sz="2800" b="1" dirty="0" err="1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DefaultHandler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6372200" y="2348880"/>
            <a:ext cx="1944216" cy="12241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107504" y="1952836"/>
            <a:ext cx="8568952" cy="378042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00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1800" kern="0" dirty="0" smtClean="0">
                <a:cs typeface="Courier New" panose="02070309020205020404" pitchFamily="49" charset="0"/>
              </a:rPr>
              <a:t>befindet sich im Paket </a:t>
            </a:r>
            <a:r>
              <a:rPr lang="de-DE" sz="1800" kern="0" dirty="0" err="1" smtClean="0">
                <a:cs typeface="Courier New" panose="02070309020205020404" pitchFamily="49" charset="0"/>
              </a:rPr>
              <a:t>java.xml.sax.helpers</a:t>
            </a:r>
            <a:endParaRPr lang="de-DE" sz="1800" kern="0" dirty="0" smtClean="0">
              <a:cs typeface="Courier New" panose="02070309020205020404" pitchFamily="49" charset="0"/>
            </a:endParaRPr>
          </a:p>
          <a:p>
            <a:pPr marL="3600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1800" kern="0" dirty="0" smtClean="0">
                <a:cs typeface="Courier New" panose="02070309020205020404" pitchFamily="49" charset="0"/>
              </a:rPr>
              <a:t>Implementiert vier verschiedene Handler-Interfaces</a:t>
            </a:r>
            <a:r>
              <a:rPr lang="de-DE" sz="1800" kern="0" dirty="0">
                <a:cs typeface="Courier New" panose="02070309020205020404" pitchFamily="49" charset="0"/>
              </a:rPr>
              <a:t/>
            </a:r>
            <a:br>
              <a:rPr lang="de-DE" sz="1800" kern="0" dirty="0">
                <a:cs typeface="Courier New" panose="02070309020205020404" pitchFamily="49" charset="0"/>
              </a:rPr>
            </a:br>
            <a:r>
              <a:rPr lang="de-DE" sz="1800" kern="0" dirty="0" smtClean="0">
                <a:cs typeface="Courier New" panose="02070309020205020404" pitchFamily="49" charset="0"/>
              </a:rPr>
              <a:t>     </a:t>
            </a:r>
            <a:r>
              <a:rPr lang="de-DE" sz="18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EntityResolver</a:t>
            </a:r>
            <a:r>
              <a:rPr lang="de-DE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e-DE" sz="18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DTDHandler</a:t>
            </a:r>
            <a:r>
              <a:rPr lang="de-DE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e-DE" sz="18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ContentHandler</a:t>
            </a:r>
            <a:r>
              <a:rPr lang="de-DE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e-DE" sz="18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ErrorHandler</a:t>
            </a:r>
            <a:endParaRPr lang="de-DE" sz="18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00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1800" kern="0" dirty="0">
                <a:cs typeface="Courier New" panose="02070309020205020404" pitchFamily="49" charset="0"/>
              </a:rPr>
              <a:t>Alle Methoden </a:t>
            </a:r>
            <a:r>
              <a:rPr lang="de-DE" sz="1800" kern="0" dirty="0" smtClean="0">
                <a:cs typeface="Courier New" panose="02070309020205020404" pitchFamily="49" charset="0"/>
              </a:rPr>
              <a:t>zu den Interfaces </a:t>
            </a:r>
            <a:r>
              <a:rPr lang="de-DE" sz="1800" kern="0" dirty="0">
                <a:cs typeface="Courier New" panose="02070309020205020404" pitchFamily="49" charset="0"/>
              </a:rPr>
              <a:t>werden </a:t>
            </a:r>
            <a:r>
              <a:rPr lang="de-DE" sz="1800" kern="0" dirty="0" smtClean="0">
                <a:cs typeface="Courier New" panose="02070309020205020404" pitchFamily="49" charset="0"/>
              </a:rPr>
              <a:t>in der Klasse </a:t>
            </a:r>
            <a:r>
              <a:rPr lang="de-DE" sz="18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DefaultHandler</a:t>
            </a:r>
            <a:r>
              <a:rPr lang="de-DE" sz="1800" kern="0" dirty="0" smtClean="0">
                <a:cs typeface="Courier New" panose="02070309020205020404" pitchFamily="49" charset="0"/>
              </a:rPr>
              <a:t> </a:t>
            </a:r>
            <a:br>
              <a:rPr lang="de-DE" sz="1800" kern="0" dirty="0" smtClean="0">
                <a:cs typeface="Courier New" panose="02070309020205020404" pitchFamily="49" charset="0"/>
              </a:rPr>
            </a:br>
            <a:r>
              <a:rPr lang="de-DE" sz="1800" kern="0" dirty="0" smtClean="0">
                <a:cs typeface="Courier New" panose="02070309020205020404" pitchFamily="49" charset="0"/>
              </a:rPr>
              <a:t>als </a:t>
            </a:r>
            <a:r>
              <a:rPr lang="de-DE" sz="1800" kern="0" dirty="0">
                <a:cs typeface="Courier New" panose="02070309020205020404" pitchFamily="49" charset="0"/>
              </a:rPr>
              <a:t>leere Methoden { } </a:t>
            </a:r>
            <a:r>
              <a:rPr lang="de-DE" sz="1800" kern="0" dirty="0" smtClean="0">
                <a:cs typeface="Courier New" panose="02070309020205020404" pitchFamily="49" charset="0"/>
              </a:rPr>
              <a:t>angeboten.</a:t>
            </a:r>
          </a:p>
          <a:p>
            <a:pPr marL="3600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1800" kern="0" dirty="0" smtClean="0">
                <a:cs typeface="Courier New" panose="02070309020205020404" pitchFamily="49" charset="0"/>
              </a:rPr>
              <a:t>Die wichtigsten Methoden zum Parsen des Dokuments werden durch das Interface </a:t>
            </a:r>
            <a:r>
              <a:rPr lang="de-DE" sz="18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ContentHandler</a:t>
            </a:r>
            <a:r>
              <a:rPr lang="de-DE" sz="1800" kern="0" dirty="0" smtClean="0">
                <a:cs typeface="Courier New" panose="02070309020205020404" pitchFamily="49" charset="0"/>
              </a:rPr>
              <a:t> deklariert.</a:t>
            </a:r>
            <a:br>
              <a:rPr lang="de-DE" sz="1800" kern="0" dirty="0" smtClean="0">
                <a:cs typeface="Courier New" panose="02070309020205020404" pitchFamily="49" charset="0"/>
              </a:rPr>
            </a:br>
            <a:r>
              <a:rPr lang="de-DE" sz="1800" kern="0" dirty="0" err="1" smtClean="0">
                <a:cs typeface="Courier New" panose="02070309020205020404" pitchFamily="49" charset="0"/>
                <a:sym typeface="Wingdings" panose="05000000000000000000" pitchFamily="2" charset="2"/>
              </a:rPr>
              <a:t>z.B</a:t>
            </a:r>
            <a:r>
              <a:rPr lang="de-DE" sz="1800" kern="0" dirty="0" smtClean="0"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de-DE" sz="1800" kern="0" dirty="0" err="1" smtClean="0">
                <a:cs typeface="Courier New" panose="02070309020205020404" pitchFamily="49" charset="0"/>
                <a:sym typeface="Wingdings" panose="05000000000000000000" pitchFamily="2" charset="2"/>
              </a:rPr>
              <a:t>startDocument</a:t>
            </a:r>
            <a:r>
              <a:rPr lang="de-DE" sz="1800" kern="0" dirty="0" smtClean="0">
                <a:cs typeface="Courier New" panose="02070309020205020404" pitchFamily="49" charset="0"/>
                <a:sym typeface="Wingdings" panose="05000000000000000000" pitchFamily="2" charset="2"/>
              </a:rPr>
              <a:t>(), </a:t>
            </a:r>
            <a:r>
              <a:rPr lang="de-DE" sz="1800" kern="0" dirty="0" err="1" smtClean="0">
                <a:cs typeface="Courier New" panose="02070309020205020404" pitchFamily="49" charset="0"/>
                <a:sym typeface="Wingdings" panose="05000000000000000000" pitchFamily="2" charset="2"/>
              </a:rPr>
              <a:t>endDocument</a:t>
            </a:r>
            <a:r>
              <a:rPr lang="de-DE" sz="1800" kern="0" dirty="0" smtClean="0">
                <a:cs typeface="Courier New" panose="02070309020205020404" pitchFamily="49" charset="0"/>
                <a:sym typeface="Wingdings" panose="05000000000000000000" pitchFamily="2" charset="2"/>
              </a:rPr>
              <a:t>(), </a:t>
            </a:r>
            <a:r>
              <a:rPr lang="de-DE" sz="1800" kern="0" dirty="0" err="1" smtClean="0">
                <a:cs typeface="Courier New" panose="02070309020205020404" pitchFamily="49" charset="0"/>
                <a:sym typeface="Wingdings" panose="05000000000000000000" pitchFamily="2" charset="2"/>
              </a:rPr>
              <a:t>startElement</a:t>
            </a:r>
            <a:r>
              <a:rPr lang="de-DE" sz="1800" kern="0" dirty="0" smtClean="0">
                <a:cs typeface="Courier New" panose="02070309020205020404" pitchFamily="49" charset="0"/>
                <a:sym typeface="Wingdings" panose="05000000000000000000" pitchFamily="2" charset="2"/>
              </a:rPr>
              <a:t>(...), </a:t>
            </a:r>
            <a:r>
              <a:rPr lang="de-DE" sz="1800" kern="0" dirty="0" err="1" smtClean="0">
                <a:cs typeface="Courier New" panose="02070309020205020404" pitchFamily="49" charset="0"/>
                <a:sym typeface="Wingdings" panose="05000000000000000000" pitchFamily="2" charset="2"/>
              </a:rPr>
              <a:t>endElement</a:t>
            </a:r>
            <a:r>
              <a:rPr lang="de-DE" sz="1800" kern="0" dirty="0" smtClean="0">
                <a:cs typeface="Courier New" panose="02070309020205020404" pitchFamily="49" charset="0"/>
                <a:sym typeface="Wingdings" panose="05000000000000000000" pitchFamily="2" charset="2"/>
              </a:rPr>
              <a:t>(...), </a:t>
            </a:r>
            <a:r>
              <a:rPr lang="de-DE" sz="1800" kern="0" dirty="0" err="1" smtClean="0">
                <a:cs typeface="Courier New" panose="02070309020205020404" pitchFamily="49" charset="0"/>
                <a:sym typeface="Wingdings" panose="05000000000000000000" pitchFamily="2" charset="2"/>
              </a:rPr>
              <a:t>characters</a:t>
            </a:r>
            <a:r>
              <a:rPr lang="de-DE" sz="1800" kern="0" dirty="0" smtClean="0">
                <a:cs typeface="Courier New" panose="02070309020205020404" pitchFamily="49" charset="0"/>
                <a:sym typeface="Wingdings" panose="05000000000000000000" pitchFamily="2" charset="2"/>
              </a:rPr>
              <a:t>(…)</a:t>
            </a:r>
          </a:p>
          <a:p>
            <a:pPr marL="3600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1800" kern="0" dirty="0" smtClean="0">
                <a:cs typeface="Courier New" panose="02070309020205020404" pitchFamily="49" charset="0"/>
              </a:rPr>
              <a:t>Der „eigene“ </a:t>
            </a:r>
            <a:r>
              <a:rPr lang="de-DE" sz="18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SAXHandler</a:t>
            </a:r>
            <a:r>
              <a:rPr lang="de-DE" sz="1800" kern="0" dirty="0" smtClean="0">
                <a:cs typeface="Courier New" panose="02070309020205020404" pitchFamily="49" charset="0"/>
              </a:rPr>
              <a:t> erbt vom </a:t>
            </a:r>
            <a:r>
              <a:rPr lang="de-DE" sz="18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DefaultHandler</a:t>
            </a:r>
            <a:r>
              <a:rPr lang="de-DE" sz="1800" kern="0" dirty="0" smtClean="0">
                <a:cs typeface="Courier New" panose="02070309020205020404" pitchFamily="49" charset="0"/>
              </a:rPr>
              <a:t> und überschreibt die relevanten Methoden sinnvoll.</a:t>
            </a:r>
            <a:r>
              <a:rPr lang="de-DE" sz="1800" kern="0" dirty="0">
                <a:cs typeface="Courier New" panose="02070309020205020404" pitchFamily="49" charset="0"/>
              </a:rPr>
              <a:t/>
            </a:r>
            <a:br>
              <a:rPr lang="de-DE" sz="1800" kern="0" dirty="0">
                <a:cs typeface="Courier New" panose="02070309020205020404" pitchFamily="49" charset="0"/>
              </a:rPr>
            </a:br>
            <a:endParaRPr lang="de-DE" sz="14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85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STAX </a:t>
            </a:r>
            <a:r>
              <a:rPr lang="de-DE" sz="2000" dirty="0" smtClean="0"/>
              <a:t>(</a:t>
            </a:r>
            <a:r>
              <a:rPr lang="de-DE" sz="2000" dirty="0"/>
              <a:t>Streaming API </a:t>
            </a:r>
            <a:r>
              <a:rPr lang="de-DE" sz="2000" dirty="0" err="1"/>
              <a:t>for</a:t>
            </a:r>
            <a:r>
              <a:rPr lang="de-DE" sz="2000" dirty="0"/>
              <a:t> XML </a:t>
            </a:r>
            <a:r>
              <a:rPr lang="de-DE" sz="2000" dirty="0" smtClean="0"/>
              <a:t>)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107504" y="1863988"/>
            <a:ext cx="9036496" cy="422930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95536" y="1340768"/>
            <a:ext cx="828092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Ansatz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107504" y="1952836"/>
            <a:ext cx="8568952" cy="378042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00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1800" kern="0" dirty="0" smtClean="0">
                <a:cs typeface="Courier New" panose="02070309020205020404" pitchFamily="49" charset="0"/>
              </a:rPr>
              <a:t>Sehr </a:t>
            </a:r>
            <a:r>
              <a:rPr lang="de-DE" sz="1800" kern="0" dirty="0">
                <a:cs typeface="Courier New" panose="02070309020205020404" pitchFamily="49" charset="0"/>
              </a:rPr>
              <a:t>effizienter Zugriff da auch hier der XML-Baum nicht im Speicher hinterlegt wird. Vor allem mit der Cursor-API</a:t>
            </a:r>
          </a:p>
          <a:p>
            <a:pPr marL="3600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1800" kern="0" dirty="0" smtClean="0">
                <a:cs typeface="Courier New" panose="02070309020205020404" pitchFamily="49" charset="0"/>
              </a:rPr>
              <a:t>Bietet API zum Lesen und Schreiben </a:t>
            </a:r>
          </a:p>
          <a:p>
            <a:pPr marL="3600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1800" kern="0" dirty="0" smtClean="0">
                <a:cs typeface="Courier New" panose="02070309020205020404" pitchFamily="49" charset="0"/>
              </a:rPr>
              <a:t>Der STAX-Parser muss aktiv von Komponente zu Komponente bewegt werden</a:t>
            </a:r>
            <a:br>
              <a:rPr lang="de-DE" sz="1800" kern="0" dirty="0" smtClean="0">
                <a:cs typeface="Courier New" panose="02070309020205020404" pitchFamily="49" charset="0"/>
              </a:rPr>
            </a:br>
            <a:r>
              <a:rPr lang="de-DE" sz="1800" kern="0" dirty="0" smtClean="0">
                <a:cs typeface="Courier New" panose="02070309020205020404" pitchFamily="49" charset="0"/>
              </a:rPr>
              <a:t>(pull-Style). </a:t>
            </a:r>
          </a:p>
          <a:p>
            <a:pPr marL="3600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1800" kern="0" dirty="0" smtClean="0">
                <a:cs typeface="Courier New" panose="02070309020205020404" pitchFamily="49" charset="0"/>
              </a:rPr>
              <a:t>Bei der Cursor-Verarbeitung wird die Komponente direkt mit dem Parser verarbeitet. Dies sind z.B. </a:t>
            </a:r>
            <a:r>
              <a:rPr lang="de-DE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START_ELEMENT, CHARACTERS, END_ELEMENT, START_DOCUMENT, END_DOCUMENT</a:t>
            </a:r>
            <a:r>
              <a:rPr lang="de-DE" sz="1800" kern="0" dirty="0" smtClean="0">
                <a:cs typeface="Courier New" panose="02070309020205020404" pitchFamily="49" charset="0"/>
              </a:rPr>
              <a:t> </a:t>
            </a:r>
          </a:p>
          <a:p>
            <a:pPr marL="3600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1800" kern="0" dirty="0" smtClean="0">
                <a:cs typeface="Courier New" panose="02070309020205020404" pitchFamily="49" charset="0"/>
              </a:rPr>
              <a:t>Beim </a:t>
            </a:r>
            <a:r>
              <a:rPr lang="de-DE" sz="1800" kern="0" dirty="0" err="1" smtClean="0">
                <a:cs typeface="Courier New" panose="02070309020205020404" pitchFamily="49" charset="0"/>
              </a:rPr>
              <a:t>Iterator</a:t>
            </a:r>
            <a:r>
              <a:rPr lang="de-DE" sz="1800" kern="0" dirty="0" smtClean="0">
                <a:cs typeface="Courier New" panose="02070309020205020404" pitchFamily="49" charset="0"/>
              </a:rPr>
              <a:t> Zugriff werden XML-Event-Objekte geliefert. </a:t>
            </a:r>
          </a:p>
          <a:p>
            <a:pPr marL="3600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18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XMLInputFactory</a:t>
            </a:r>
            <a:r>
              <a:rPr lang="de-DE" sz="18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e-DE" sz="18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XMLStreamConstants</a:t>
            </a:r>
            <a:r>
              <a:rPr lang="de-DE" sz="18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e-DE" sz="18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XMLStreamException</a:t>
            </a:r>
            <a:r>
              <a:rPr lang="de-DE" sz="18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800" kern="0" dirty="0" smtClean="0">
                <a:cs typeface="Courier New" panose="02070309020205020404" pitchFamily="49" charset="0"/>
              </a:rPr>
              <a:t>und</a:t>
            </a:r>
            <a:r>
              <a:rPr lang="de-DE" sz="18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8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XMLStreamReader</a:t>
            </a:r>
            <a:r>
              <a:rPr lang="de-DE" sz="18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800" kern="0" dirty="0" smtClean="0">
                <a:cs typeface="Courier New" panose="02070309020205020404" pitchFamily="49" charset="0"/>
              </a:rPr>
              <a:t>befinden sich </a:t>
            </a:r>
            <a:r>
              <a:rPr lang="de-DE" sz="1800" kern="0" dirty="0">
                <a:cs typeface="Courier New" panose="02070309020205020404" pitchFamily="49" charset="0"/>
              </a:rPr>
              <a:t>im Package </a:t>
            </a:r>
            <a:r>
              <a:rPr lang="de-DE" sz="18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javax.xml.stream</a:t>
            </a:r>
            <a:r>
              <a:rPr lang="de-DE" sz="1800" kern="0" dirty="0">
                <a:cs typeface="Courier New" panose="02070309020205020404" pitchFamily="49" charset="0"/>
              </a:rPr>
              <a:t/>
            </a:r>
            <a:br>
              <a:rPr lang="de-DE" sz="1800" kern="0" dirty="0">
                <a:cs typeface="Courier New" panose="02070309020205020404" pitchFamily="49" charset="0"/>
              </a:rPr>
            </a:br>
            <a:endParaRPr lang="de-DE" sz="14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6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841132" cy="503238"/>
          </a:xfrm>
        </p:spPr>
        <p:txBody>
          <a:bodyPr/>
          <a:lstStyle/>
          <a:p>
            <a:r>
              <a:rPr lang="de-DE" dirty="0" smtClean="0"/>
              <a:t>STAX </a:t>
            </a:r>
            <a:r>
              <a:rPr lang="de-DE" sz="2000" dirty="0" smtClean="0"/>
              <a:t>(Streaming API </a:t>
            </a:r>
            <a:r>
              <a:rPr lang="de-DE" sz="2000" dirty="0" err="1" smtClean="0"/>
              <a:t>for</a:t>
            </a:r>
            <a:r>
              <a:rPr lang="de-DE" sz="2000" dirty="0" smtClean="0"/>
              <a:t> XML)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107504" y="1863988"/>
            <a:ext cx="9036496" cy="422930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95536" y="1340768"/>
            <a:ext cx="828092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Beispiel: Mitarbeiterverwaltung mit STAX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6372200" y="2348880"/>
            <a:ext cx="1944216" cy="12241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259904" y="2016388"/>
            <a:ext cx="9036496" cy="422930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MitarbeiterStaxParser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(String[]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de-DE" sz="1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XMLStreamException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FileNotFoundException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List&lt;Mitarbeiter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empList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null;  // </a:t>
            </a:r>
            <a:r>
              <a:rPr lang="de-DE" sz="1600" kern="0" dirty="0">
                <a:cs typeface="Courier New" panose="02070309020205020404" pitchFamily="49" charset="0"/>
              </a:rPr>
              <a:t>Arrayliste für alle Mitarbeiter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Mitarbeiter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currEmp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null;        // </a:t>
            </a:r>
            <a:r>
              <a:rPr lang="de-DE" sz="1600" kern="0" dirty="0">
                <a:cs typeface="Courier New" panose="02070309020205020404" pitchFamily="49" charset="0"/>
              </a:rPr>
              <a:t>aktuell gelesener Mitarbeiter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null;             // </a:t>
            </a:r>
            <a:r>
              <a:rPr lang="de-DE" sz="1600" kern="0" dirty="0">
                <a:cs typeface="Courier New" panose="02070309020205020404" pitchFamily="49" charset="0"/>
              </a:rPr>
              <a:t>für den Textinhalt von Elementknoten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de-DE" sz="1600" b="1" kern="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// </a:t>
            </a:r>
            <a:r>
              <a:rPr lang="de-DE" sz="1600" kern="0" dirty="0" smtClean="0">
                <a:cs typeface="Courier New" panose="02070309020205020404" pitchFamily="49" charset="0"/>
              </a:rPr>
              <a:t>für den Element-Namen</a:t>
            </a: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XMLInputFactory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xmlInputFactory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XMLInputFactory.newInstance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b="1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XMLStreamReader</a:t>
            </a:r>
            <a:r>
              <a:rPr lang="de-DE" sz="1600" b="1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b="1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xmlStreamReader</a:t>
            </a:r>
            <a:r>
              <a:rPr lang="de-DE" sz="1600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br>
              <a:rPr lang="de-DE" sz="1600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DE" sz="1600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de-DE" sz="1600" b="1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xmlInputFactory.createXMLStreamReader</a:t>
            </a:r>
            <a:r>
              <a:rPr lang="de-DE" sz="1600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b="1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de-DE" sz="1600" b="1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de-DE" sz="1600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b="1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FileInputStream</a:t>
            </a:r>
            <a:r>
              <a:rPr lang="de-DE" sz="1600" b="1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("employees.xml</a:t>
            </a:r>
            <a:r>
              <a:rPr lang="de-DE" sz="1600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"));</a:t>
            </a:r>
          </a:p>
          <a:p>
            <a:pPr marL="0" indent="0">
              <a:spcBef>
                <a:spcPts val="0"/>
              </a:spcBef>
              <a:buNone/>
            </a:pP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00" kern="0" dirty="0" smtClean="0">
                <a:cs typeface="Courier New" panose="02070309020205020404" pitchFamily="49" charset="0"/>
              </a:rPr>
              <a:t>Erzeuge den passenden XML-Parser mit der </a:t>
            </a:r>
            <a:r>
              <a:rPr lang="de-DE" sz="20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XMLInputFactory</a:t>
            </a:r>
            <a:r>
              <a:rPr lang="de-DE" sz="2000" kern="0" dirty="0" smtClean="0">
                <a:cs typeface="Courier New" panose="02070309020205020404" pitchFamily="49" charset="0"/>
              </a:rPr>
              <a:t>. </a:t>
            </a:r>
            <a:br>
              <a:rPr lang="de-DE" sz="2000" kern="0" dirty="0" smtClean="0">
                <a:cs typeface="Courier New" panose="02070309020205020404" pitchFamily="49" charset="0"/>
              </a:rPr>
            </a:br>
            <a:r>
              <a:rPr lang="de-DE" sz="2000" kern="0" dirty="0" smtClean="0">
                <a:cs typeface="Courier New" panose="02070309020205020404" pitchFamily="49" charset="0"/>
              </a:rPr>
              <a:t>Wähle </a:t>
            </a:r>
            <a:r>
              <a:rPr lang="de-DE" sz="2000" b="1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XMLStreamReader</a:t>
            </a:r>
            <a:r>
              <a:rPr lang="de-DE" sz="2000" kern="0" dirty="0" smtClean="0">
                <a:solidFill>
                  <a:srgbClr val="FF0000"/>
                </a:solidFill>
                <a:cs typeface="Courier New" panose="02070309020205020404" pitchFamily="49" charset="0"/>
              </a:rPr>
              <a:t> </a:t>
            </a:r>
            <a:r>
              <a:rPr lang="de-DE" sz="2000" kern="0" dirty="0" smtClean="0">
                <a:cs typeface="Courier New" panose="02070309020205020404" pitchFamily="49" charset="0"/>
              </a:rPr>
              <a:t>für die Cursor-Verarbeitung</a:t>
            </a:r>
            <a:br>
              <a:rPr lang="de-DE" sz="2000" kern="0" dirty="0" smtClean="0">
                <a:cs typeface="Courier New" panose="02070309020205020404" pitchFamily="49" charset="0"/>
              </a:rPr>
            </a:br>
            <a:r>
              <a:rPr lang="de-DE" sz="2000" kern="0" dirty="0" smtClean="0">
                <a:cs typeface="Courier New" panose="02070309020205020404" pitchFamily="49" charset="0"/>
              </a:rPr>
              <a:t>oder </a:t>
            </a:r>
            <a:r>
              <a:rPr lang="de-DE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XMLEventReader</a:t>
            </a:r>
            <a:r>
              <a:rPr lang="de-DE" sz="2000" kern="0" dirty="0" smtClean="0">
                <a:cs typeface="Courier New" panose="02070309020205020404" pitchFamily="49" charset="0"/>
              </a:rPr>
              <a:t> für die </a:t>
            </a:r>
            <a:r>
              <a:rPr lang="de-DE" sz="2000" kern="0" dirty="0" err="1" smtClean="0">
                <a:cs typeface="Courier New" panose="02070309020205020404" pitchFamily="49" charset="0"/>
              </a:rPr>
              <a:t>Iterator</a:t>
            </a:r>
            <a:r>
              <a:rPr lang="de-DE" sz="2000" kern="0" dirty="0" smtClean="0">
                <a:cs typeface="Courier New" panose="02070309020205020404" pitchFamily="49" charset="0"/>
              </a:rPr>
              <a:t>-Verarbeitung</a:t>
            </a: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de-DE" sz="1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56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841132" cy="503238"/>
          </a:xfrm>
        </p:spPr>
        <p:txBody>
          <a:bodyPr/>
          <a:lstStyle/>
          <a:p>
            <a:r>
              <a:rPr lang="de-DE" dirty="0" smtClean="0"/>
              <a:t>STAX </a:t>
            </a:r>
            <a:r>
              <a:rPr lang="de-DE" sz="2000" dirty="0" smtClean="0"/>
              <a:t>(Streaming API </a:t>
            </a:r>
            <a:r>
              <a:rPr lang="de-DE" sz="2000" dirty="0" err="1" smtClean="0"/>
              <a:t>for</a:t>
            </a:r>
            <a:r>
              <a:rPr lang="de-DE" sz="2000" dirty="0" smtClean="0"/>
              <a:t> XML)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107504" y="1863988"/>
            <a:ext cx="9036496" cy="422930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95536" y="1340768"/>
            <a:ext cx="828092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Beispiel: Mitarbeiterverwaltung mit STAX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6372200" y="2348880"/>
            <a:ext cx="1944216" cy="12241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259904" y="2016388"/>
            <a:ext cx="9036496" cy="422930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xmlStreamReader.hasNext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b="1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</a:t>
            </a:r>
            <a:r>
              <a:rPr lang="de-DE" sz="1600" b="1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sz="1600" b="1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xmlStreamReader.next</a:t>
            </a:r>
            <a:r>
              <a:rPr lang="de-DE" sz="1600" b="1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e-DE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b="1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de-DE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XMLStreamConstants.</a:t>
            </a:r>
            <a:r>
              <a:rPr lang="de-DE" sz="1600" b="1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START_ELEMENT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b="1" kern="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de-DE" sz="1600" b="1" kern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sz="1600" b="1" kern="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xmlStreamReader.getLocalName</a:t>
            </a:r>
            <a:r>
              <a:rPr lang="de-DE" sz="1600" b="1" kern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de-DE" sz="1600" b="1" kern="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"))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empList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&lt;&gt;();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de-DE" sz="16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e-DE" sz="16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de-DE" sz="16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b="1" kern="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"))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currEmp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Mitarbeiter();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currEmp.setId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Integer.parseInt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xmlStreamReader.getAttributeValue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de-DE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de-DE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XMLStreamConstants.</a:t>
            </a:r>
            <a:r>
              <a:rPr lang="de-DE" sz="1600" b="1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CHARACTERS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xmlStreamReader.getText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trim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de-DE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de-DE" sz="1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20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841132" cy="503238"/>
          </a:xfrm>
        </p:spPr>
        <p:txBody>
          <a:bodyPr/>
          <a:lstStyle/>
          <a:p>
            <a:r>
              <a:rPr lang="de-DE" dirty="0" smtClean="0"/>
              <a:t>STAX </a:t>
            </a:r>
            <a:r>
              <a:rPr lang="de-DE" sz="2000" dirty="0" smtClean="0"/>
              <a:t>(Streaming API </a:t>
            </a:r>
            <a:r>
              <a:rPr lang="de-DE" sz="2000" dirty="0" err="1" smtClean="0"/>
              <a:t>for</a:t>
            </a:r>
            <a:r>
              <a:rPr lang="de-DE" sz="2000" dirty="0" smtClean="0"/>
              <a:t> XML)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107504" y="1863988"/>
            <a:ext cx="9036496" cy="422930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95536" y="1340768"/>
            <a:ext cx="828092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Beispiel: Mitarbeiterverwaltung mit STAX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6372200" y="2348880"/>
            <a:ext cx="1944216" cy="12241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259904" y="2016388"/>
            <a:ext cx="9036496" cy="422930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e-DE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XMLStreamConstants.</a:t>
            </a:r>
            <a:r>
              <a:rPr lang="de-DE" sz="1600" b="1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END_ELEMENT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de-DE" sz="1600" b="1" kern="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de-DE" sz="1600" b="1" kern="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b="1" kern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de-DE" sz="1600" b="1" kern="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xmlStreamReader.getLocalName</a:t>
            </a:r>
            <a:r>
              <a:rPr lang="de-DE" sz="1600" b="1" kern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b="1" kern="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"))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// 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Füge den neuen Mitarbeiter zur Liste hinzu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empList.add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currEmp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// 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Alle anderen Tags dienen zum Setzen der Attribute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de-DE" sz="16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e-DE" sz="16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de-DE" sz="16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b="1" kern="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"))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currEmp.setAlter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Integer.parseInt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de-DE" sz="16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e-DE" sz="16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de-DE" sz="1600" b="1" kern="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"))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currEmp.setName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de-DE" sz="16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e-DE" sz="16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de-DE" sz="16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b="1" kern="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gender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"))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currEmp.setGeschlecht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de-DE" sz="16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e-DE" sz="16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de-DE" sz="16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b="1" kern="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role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"))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currEmp.setRole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de-DE" sz="16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13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841132" cy="503238"/>
          </a:xfrm>
        </p:spPr>
        <p:txBody>
          <a:bodyPr/>
          <a:lstStyle/>
          <a:p>
            <a:r>
              <a:rPr lang="de-DE" dirty="0" smtClean="0"/>
              <a:t>STAX </a:t>
            </a:r>
            <a:r>
              <a:rPr lang="de-DE" sz="2000" dirty="0" smtClean="0"/>
              <a:t>(Streaming API </a:t>
            </a:r>
            <a:r>
              <a:rPr lang="de-DE" sz="2000" dirty="0" err="1" smtClean="0"/>
              <a:t>for</a:t>
            </a:r>
            <a:r>
              <a:rPr lang="de-DE" sz="2000" dirty="0" smtClean="0"/>
              <a:t> XML)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107504" y="1863988"/>
            <a:ext cx="9036496" cy="422930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95536" y="1340768"/>
            <a:ext cx="828092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Beispiel: Mitarbeiterverwaltung mit STAX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6372200" y="2348880"/>
            <a:ext cx="1944216" cy="12241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259904" y="2016388"/>
            <a:ext cx="9036496" cy="422930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e-DE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XMLStreamConstants.</a:t>
            </a:r>
            <a:r>
              <a:rPr lang="de-DE" sz="1600" b="1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START_DOCUMENT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XMLStreamConstants.</a:t>
            </a:r>
            <a:r>
              <a:rPr lang="de-DE" sz="1600" b="1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END_DOCUMENT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// Daten von allen Mitarbeitern ausgeben</a:t>
            </a: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(Mitarbeiter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empList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    </a:t>
            </a:r>
          </a:p>
        </p:txBody>
      </p:sp>
    </p:spTree>
    <p:extLst>
      <p:ext uri="{BB962C8B-B14F-4D97-AF65-F5344CB8AC3E}">
        <p14:creationId xmlns:p14="http://schemas.microsoft.com/office/powerpoint/2010/main" val="413857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Übung zu SAX - STAX</a:t>
            </a:r>
            <a:endParaRPr lang="de-DE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276475"/>
            <a:ext cx="3262312" cy="251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8265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Untertitel 3"/>
          <p:cNvSpPr txBox="1">
            <a:spLocks/>
          </p:cNvSpPr>
          <p:nvPr/>
        </p:nvSpPr>
        <p:spPr>
          <a:xfrm>
            <a:off x="3779912" y="1602379"/>
            <a:ext cx="5040560" cy="441891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2000" kern="0" dirty="0" smtClean="0"/>
              <a:t>Greifen Sie auf die XML-Datei </a:t>
            </a:r>
            <a:br>
              <a:rPr lang="de-DE" altLang="de-DE" sz="2000" kern="0" dirty="0" smtClean="0"/>
            </a:br>
            <a:r>
              <a:rPr lang="de-DE" altLang="de-DE" sz="2000" kern="0" dirty="0" smtClean="0"/>
              <a:t>party.xml per SAX oder STAX zu.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sz="2000" kern="0" dirty="0" smtClean="0"/>
              <a:t>Geben Sie alle relevanten Daten aus.</a:t>
            </a:r>
          </a:p>
          <a:p>
            <a:pPr marL="0" indent="0">
              <a:spcAft>
                <a:spcPts val="600"/>
              </a:spcAft>
              <a:buNone/>
              <a:defRPr/>
            </a:pPr>
            <a:r>
              <a:rPr lang="de-DE" altLang="de-DE" sz="2000" kern="0" dirty="0" smtClean="0"/>
              <a:t>Mögliche Bildschirmausgabe:</a:t>
            </a:r>
          </a:p>
          <a:p>
            <a:pPr marL="0" indent="0">
              <a:buNone/>
              <a:defRPr/>
            </a:pPr>
            <a:r>
              <a:rPr lang="de-DE" alt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Datum der Party: 31.12.01</a:t>
            </a:r>
          </a:p>
          <a:p>
            <a:pPr marL="0" indent="0">
              <a:buNone/>
              <a:defRPr/>
            </a:pPr>
            <a:r>
              <a:rPr lang="de-DE" alt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Neuer Gast: Albert Angsthase</a:t>
            </a:r>
          </a:p>
          <a:p>
            <a:pPr marL="0" indent="0">
              <a:buNone/>
              <a:defRPr/>
            </a:pPr>
            <a:r>
              <a:rPr lang="de-DE" alt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trinkt: Wein</a:t>
            </a:r>
          </a:p>
          <a:p>
            <a:pPr marL="0" indent="0">
              <a:buNone/>
              <a:defRPr/>
            </a:pPr>
            <a:r>
              <a:rPr lang="de-DE" alt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trinkt: Bier</a:t>
            </a:r>
          </a:p>
          <a:p>
            <a:pPr marL="0" indent="0">
              <a:buNone/>
              <a:defRPr/>
            </a:pPr>
            <a:r>
              <a:rPr lang="de-DE" alt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ist ledig: </a:t>
            </a:r>
            <a:r>
              <a:rPr lang="de-DE" alt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de-DE" alt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und </a:t>
            </a:r>
            <a:r>
              <a:rPr lang="de-DE" alt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nuechtern</a:t>
            </a:r>
            <a:r>
              <a:rPr lang="de-DE" alt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de-DE" alt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de-DE" alt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r>
              <a:rPr lang="de-DE" alt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Neuer Gast: Martina Mutig</a:t>
            </a:r>
          </a:p>
          <a:p>
            <a:pPr marL="0" indent="0">
              <a:buNone/>
              <a:defRPr/>
            </a:pPr>
            <a:r>
              <a:rPr lang="de-DE" alt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trinkt: Apfelsaft</a:t>
            </a:r>
          </a:p>
          <a:p>
            <a:pPr marL="0" indent="0">
              <a:buNone/>
              <a:defRPr/>
            </a:pPr>
            <a:r>
              <a:rPr lang="de-DE" alt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ist ledig: </a:t>
            </a:r>
            <a:r>
              <a:rPr lang="de-DE" alt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de-DE" alt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und </a:t>
            </a:r>
            <a:r>
              <a:rPr lang="de-DE" alt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nuechtern</a:t>
            </a:r>
            <a:r>
              <a:rPr lang="de-DE" alt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de-DE" alt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de-DE" altLang="de-DE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r>
              <a:rPr lang="de-DE" alt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Neuer Gast: Zacharias Zottelig</a:t>
            </a:r>
            <a:endParaRPr lang="de-DE" altLang="de-DE" sz="1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endParaRPr lang="de-DE" altLang="de-DE" kern="0" dirty="0" smtClean="0"/>
          </a:p>
          <a:p>
            <a:pPr>
              <a:defRPr/>
            </a:pPr>
            <a:endParaRPr lang="de-DE" altLang="de-DE" kern="0" dirty="0" smtClean="0"/>
          </a:p>
        </p:txBody>
      </p:sp>
    </p:spTree>
    <p:extLst>
      <p:ext uri="{BB962C8B-B14F-4D97-AF65-F5344CB8AC3E}">
        <p14:creationId xmlns:p14="http://schemas.microsoft.com/office/powerpoint/2010/main" val="151789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DOM</a:t>
            </a:r>
            <a:r>
              <a:rPr lang="de-DE" sz="2000" dirty="0" smtClean="0"/>
              <a:t> (</a:t>
            </a:r>
            <a:r>
              <a:rPr lang="de-DE" sz="2000" dirty="0" err="1" smtClean="0"/>
              <a:t>Document</a:t>
            </a:r>
            <a:r>
              <a:rPr lang="de-DE" sz="2000" dirty="0" smtClean="0"/>
              <a:t> </a:t>
            </a:r>
            <a:r>
              <a:rPr lang="de-DE" sz="2000" dirty="0" err="1" smtClean="0"/>
              <a:t>Object</a:t>
            </a:r>
            <a:r>
              <a:rPr lang="de-DE" sz="2000" dirty="0" smtClean="0"/>
              <a:t> Model)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95536" y="2132856"/>
            <a:ext cx="8280400" cy="244827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altLang="de-DE" kern="0" dirty="0" smtClean="0"/>
              <a:t>Erstellung eines baumförmigen Modells der Dokumentstruktur (XML oder HTML)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altLang="de-DE" kern="0" dirty="0" smtClean="0"/>
              <a:t>Auswertung und Manipulation dieser Struktur  über Methoden der Objekte im Baum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altLang="de-DE" kern="0" dirty="0" smtClean="0"/>
              <a:t>Sammlung von Klassen („Interfaces“), die im Baum verwendet werden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altLang="de-DE" kern="0" dirty="0" smtClean="0"/>
          </a:p>
          <a:p>
            <a:endParaRPr lang="de-DE" kern="0" dirty="0"/>
          </a:p>
        </p:txBody>
      </p:sp>
      <p:sp>
        <p:nvSpPr>
          <p:cNvPr id="5" name="Textfeld 4"/>
          <p:cNvSpPr txBox="1"/>
          <p:nvPr/>
        </p:nvSpPr>
        <p:spPr>
          <a:xfrm>
            <a:off x="395536" y="1483147"/>
            <a:ext cx="828092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Ansatz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20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DOM</a:t>
            </a:r>
            <a:r>
              <a:rPr lang="de-DE" sz="2000" dirty="0" smtClean="0"/>
              <a:t> (</a:t>
            </a:r>
            <a:r>
              <a:rPr lang="de-DE" sz="2000" dirty="0" err="1" smtClean="0"/>
              <a:t>Document</a:t>
            </a:r>
            <a:r>
              <a:rPr lang="de-DE" sz="2000" dirty="0" smtClean="0"/>
              <a:t> </a:t>
            </a:r>
            <a:r>
              <a:rPr lang="de-DE" sz="2000" dirty="0" err="1" smtClean="0"/>
              <a:t>Object</a:t>
            </a:r>
            <a:r>
              <a:rPr lang="de-DE" sz="2000" dirty="0" smtClean="0"/>
              <a:t> Model)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1092" y="2026644"/>
            <a:ext cx="8280400" cy="187220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altLang="de-DE" dirty="0"/>
              <a:t>einheitlicher Zugriff in </a:t>
            </a:r>
            <a:r>
              <a:rPr lang="de-DE" altLang="de-DE" dirty="0" smtClean="0"/>
              <a:t>verschiedenen </a:t>
            </a:r>
            <a:r>
              <a:rPr lang="de-DE" altLang="de-DE" dirty="0"/>
              <a:t>Sprachen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altLang="de-DE" dirty="0"/>
              <a:t>gezielter und schneller </a:t>
            </a:r>
            <a:r>
              <a:rPr lang="de-DE" altLang="de-DE" dirty="0" smtClean="0"/>
              <a:t>Zugriff</a:t>
            </a:r>
            <a:endParaRPr lang="de-DE" alt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altLang="de-DE" dirty="0"/>
              <a:t>geringerer </a:t>
            </a:r>
            <a:r>
              <a:rPr lang="de-DE" altLang="de-DE" dirty="0" smtClean="0"/>
              <a:t>Programmieraufwand als </a:t>
            </a:r>
            <a:r>
              <a:rPr lang="de-DE" altLang="de-DE" dirty="0"/>
              <a:t>bei SAX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altLang="de-DE" dirty="0"/>
              <a:t>besser </a:t>
            </a:r>
            <a:r>
              <a:rPr lang="de-DE" altLang="de-DE" dirty="0" smtClean="0"/>
              <a:t>geeignet </a:t>
            </a:r>
            <a:r>
              <a:rPr lang="de-DE" altLang="de-DE" dirty="0"/>
              <a:t>zur Generierung </a:t>
            </a:r>
            <a:r>
              <a:rPr lang="de-DE" altLang="de-DE" dirty="0" smtClean="0"/>
              <a:t>dynamischer Inhalte</a:t>
            </a:r>
            <a:endParaRPr lang="de-DE" altLang="de-DE" dirty="0"/>
          </a:p>
          <a:p>
            <a:pPr>
              <a:buFont typeface="Wingdings" panose="05000000000000000000" pitchFamily="2" charset="2"/>
              <a:buChar char="Ø"/>
            </a:pPr>
            <a:endParaRPr lang="de-DE" altLang="de-DE" kern="0" dirty="0" smtClean="0"/>
          </a:p>
          <a:p>
            <a:endParaRPr lang="de-DE" kern="0" dirty="0"/>
          </a:p>
        </p:txBody>
      </p:sp>
      <p:sp>
        <p:nvSpPr>
          <p:cNvPr id="5" name="Textfeld 4"/>
          <p:cNvSpPr txBox="1"/>
          <p:nvPr/>
        </p:nvSpPr>
        <p:spPr>
          <a:xfrm>
            <a:off x="395536" y="1483147"/>
            <a:ext cx="828092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Vorteile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00826" y="4457006"/>
            <a:ext cx="8563662" cy="187220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de-DE" altLang="de-DE" sz="2400" dirty="0"/>
              <a:t>zunächst hoher Overhead für </a:t>
            </a:r>
            <a:r>
              <a:rPr lang="de-DE" altLang="de-DE" sz="2400" dirty="0" smtClean="0"/>
              <a:t>die Baumerstellung</a:t>
            </a:r>
            <a:endParaRPr lang="de-DE" altLang="de-DE" sz="2400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de-DE" altLang="de-DE" sz="2400" dirty="0"/>
              <a:t>automatisches Durchschreiten des Baumes nicht enthalten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de-DE" altLang="de-DE" sz="2400" dirty="0"/>
              <a:t>konsequente Baumorientierung umständlich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de-DE" altLang="de-DE" sz="2400" dirty="0"/>
              <a:t>Schreiben von XML nicht enthalten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altLang="de-DE" kern="0" dirty="0" smtClean="0"/>
          </a:p>
          <a:p>
            <a:endParaRPr lang="de-DE" kern="0" dirty="0"/>
          </a:p>
        </p:txBody>
      </p:sp>
      <p:sp>
        <p:nvSpPr>
          <p:cNvPr id="7" name="Textfeld 6"/>
          <p:cNvSpPr txBox="1"/>
          <p:nvPr/>
        </p:nvSpPr>
        <p:spPr>
          <a:xfrm>
            <a:off x="456785" y="3913509"/>
            <a:ext cx="828092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Nachteile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64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6842125" cy="503238"/>
          </a:xfrm>
        </p:spPr>
        <p:txBody>
          <a:bodyPr/>
          <a:lstStyle/>
          <a:p>
            <a:r>
              <a:rPr lang="de-DE" altLang="de-DE" dirty="0" smtClean="0"/>
              <a:t>XML in Java</a:t>
            </a:r>
          </a:p>
        </p:txBody>
      </p:sp>
      <p:sp>
        <p:nvSpPr>
          <p:cNvPr id="2051" name="Inhaltsplatzhalter 2"/>
          <p:cNvSpPr>
            <a:spLocks noGrp="1"/>
          </p:cNvSpPr>
          <p:nvPr>
            <p:ph idx="1"/>
          </p:nvPr>
        </p:nvSpPr>
        <p:spPr bwMode="auto">
          <a:xfrm>
            <a:off x="323850" y="2276475"/>
            <a:ext cx="8280400" cy="3922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Ø"/>
            </a:pPr>
            <a:r>
              <a:rPr lang="de-DE" altLang="de-DE" dirty="0" smtClean="0"/>
              <a:t>XML-Dateien für Experimente</a:t>
            </a:r>
          </a:p>
          <a:p>
            <a:pPr>
              <a:buFont typeface="Wingdings" pitchFamily="2" charset="2"/>
              <a:buChar char="Ø"/>
            </a:pPr>
            <a:r>
              <a:rPr lang="de-DE" altLang="de-DE" dirty="0" smtClean="0"/>
              <a:t>SAX (Simple API fort XML)</a:t>
            </a:r>
          </a:p>
          <a:p>
            <a:pPr>
              <a:buFont typeface="Wingdings" pitchFamily="2" charset="2"/>
              <a:buChar char="Ø"/>
            </a:pPr>
            <a:r>
              <a:rPr lang="de-DE" altLang="de-DE" dirty="0" smtClean="0"/>
              <a:t>STAX (Streaming API fort XML)</a:t>
            </a:r>
            <a:endParaRPr lang="de-DE" altLang="de-DE" dirty="0" smtClean="0"/>
          </a:p>
          <a:p>
            <a:pPr>
              <a:buFont typeface="Wingdings" pitchFamily="2" charset="2"/>
              <a:buChar char="Ø"/>
            </a:pPr>
            <a:r>
              <a:rPr lang="de-DE" altLang="de-DE" dirty="0" smtClean="0"/>
              <a:t>Übung: SAX - STAX</a:t>
            </a:r>
            <a:endParaRPr lang="de-DE" altLang="de-DE" dirty="0" smtClean="0"/>
          </a:p>
          <a:p>
            <a:pPr>
              <a:buFont typeface="Wingdings" pitchFamily="2" charset="2"/>
              <a:buChar char="Ø"/>
            </a:pPr>
            <a:r>
              <a:rPr lang="de-DE" altLang="de-DE" dirty="0" smtClean="0"/>
              <a:t>DOM </a:t>
            </a:r>
          </a:p>
          <a:p>
            <a:pPr>
              <a:buFont typeface="Wingdings" pitchFamily="2" charset="2"/>
              <a:buChar char="Ø"/>
            </a:pPr>
            <a:r>
              <a:rPr lang="de-DE" altLang="de-DE" dirty="0" smtClean="0"/>
              <a:t>JDOM und </a:t>
            </a:r>
            <a:r>
              <a:rPr lang="de-DE" altLang="de-DE" dirty="0" err="1" smtClean="0"/>
              <a:t>XPath</a:t>
            </a:r>
            <a:endParaRPr lang="de-DE" altLang="de-DE" dirty="0" smtClean="0"/>
          </a:p>
          <a:p>
            <a:pPr>
              <a:buFont typeface="Wingdings" pitchFamily="2" charset="2"/>
              <a:buChar char="Ø"/>
            </a:pPr>
            <a:r>
              <a:rPr lang="de-DE" altLang="de-DE" dirty="0" smtClean="0"/>
              <a:t>Exkurs: DAO-Pattern</a:t>
            </a:r>
          </a:p>
          <a:p>
            <a:pPr>
              <a:buFont typeface="Wingdings" pitchFamily="2" charset="2"/>
              <a:buChar char="Ø"/>
            </a:pPr>
            <a:r>
              <a:rPr lang="de-DE" altLang="de-DE" dirty="0" smtClean="0"/>
              <a:t>Übung: DAO-Pattern gelöst mit JDOM und </a:t>
            </a:r>
            <a:r>
              <a:rPr lang="de-DE" altLang="de-DE" dirty="0" err="1" smtClean="0"/>
              <a:t>XPath</a:t>
            </a:r>
            <a:endParaRPr lang="de-DE" altLang="de-DE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395536" y="1483147"/>
            <a:ext cx="828092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Inhalte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850" y="2204864"/>
            <a:ext cx="8280400" cy="3994324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95536" y="1483147"/>
            <a:ext cx="828092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Beispiel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841132" cy="503238"/>
          </a:xfrm>
        </p:spPr>
        <p:txBody>
          <a:bodyPr/>
          <a:lstStyle/>
          <a:p>
            <a:r>
              <a:rPr lang="de-DE" dirty="0" smtClean="0"/>
              <a:t>DOM</a:t>
            </a:r>
            <a:r>
              <a:rPr lang="de-DE" sz="2000" dirty="0" smtClean="0"/>
              <a:t> (</a:t>
            </a:r>
            <a:r>
              <a:rPr lang="de-DE" sz="2000" dirty="0" err="1" smtClean="0"/>
              <a:t>Document</a:t>
            </a:r>
            <a:r>
              <a:rPr lang="de-DE" sz="2000" dirty="0" smtClean="0"/>
              <a:t> </a:t>
            </a:r>
            <a:r>
              <a:rPr lang="de-DE" sz="2000" dirty="0" err="1" smtClean="0"/>
              <a:t>Object</a:t>
            </a:r>
            <a:r>
              <a:rPr lang="de-DE" sz="2000" dirty="0" smtClean="0"/>
              <a:t> Model)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719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6841132" cy="503238"/>
          </a:xfrm>
        </p:spPr>
        <p:txBody>
          <a:bodyPr/>
          <a:lstStyle/>
          <a:p>
            <a:r>
              <a:rPr lang="de-DE" dirty="0" smtClean="0"/>
              <a:t>JDOM</a:t>
            </a:r>
            <a:r>
              <a:rPr lang="de-DE" sz="2000" dirty="0" smtClean="0"/>
              <a:t> (Java </a:t>
            </a:r>
            <a:r>
              <a:rPr lang="de-DE" sz="2000" dirty="0" err="1" smtClean="0"/>
              <a:t>Document</a:t>
            </a:r>
            <a:r>
              <a:rPr lang="de-DE" sz="2000" dirty="0" smtClean="0"/>
              <a:t> </a:t>
            </a:r>
            <a:r>
              <a:rPr lang="de-DE" sz="2000" dirty="0" err="1" smtClean="0"/>
              <a:t>Object</a:t>
            </a:r>
            <a:r>
              <a:rPr lang="de-DE" sz="2000" dirty="0" smtClean="0"/>
              <a:t> Model)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75958" y="1412776"/>
            <a:ext cx="8280400" cy="43924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000" dirty="0"/>
              <a:t>Open-Source API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000" dirty="0" smtClean="0"/>
              <a:t>speziell </a:t>
            </a:r>
            <a:r>
              <a:rPr lang="de-DE" sz="2000" dirty="0"/>
              <a:t>auf Java zugeschnittenes Objekt-Modell für </a:t>
            </a:r>
            <a:r>
              <a:rPr lang="de-DE" sz="2000" dirty="0" smtClean="0"/>
              <a:t>XML</a:t>
            </a:r>
            <a:br>
              <a:rPr lang="de-DE" sz="2000" dirty="0" smtClean="0"/>
            </a:br>
            <a:r>
              <a:rPr lang="de-DE" sz="2000" dirty="0" smtClean="0"/>
              <a:t>vereint die Stärken von SAX und DOM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altLang="de-DE" sz="2000" dirty="0"/>
              <a:t>Schreiben von XML möglich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altLang="de-DE" sz="2000" dirty="0" smtClean="0"/>
              <a:t>XML-Dokument wird vollständig im </a:t>
            </a:r>
            <a:r>
              <a:rPr lang="de-DE" altLang="de-DE" sz="2000" smtClean="0"/>
              <a:t>Speicher abgebildet</a:t>
            </a:r>
            <a:br>
              <a:rPr lang="de-DE" altLang="de-DE" sz="2000" smtClean="0"/>
            </a:br>
            <a:r>
              <a:rPr lang="de-DE" altLang="de-DE" sz="2000" smtClean="0">
                <a:sym typeface="Wingdings" panose="05000000000000000000" pitchFamily="2" charset="2"/>
              </a:rPr>
              <a:t> </a:t>
            </a:r>
            <a:r>
              <a:rPr lang="de-DE" altLang="de-DE" sz="2000" dirty="0" smtClean="0">
                <a:sym typeface="Wingdings" panose="05000000000000000000" pitchFamily="2" charset="2"/>
              </a:rPr>
              <a:t>Hohe Anforderung an Ressourcen</a:t>
            </a:r>
            <a:endParaRPr lang="de-DE" altLang="de-DE" sz="2000" dirty="0"/>
          </a:p>
          <a:p>
            <a:pPr>
              <a:buFont typeface="Wingdings" panose="05000000000000000000" pitchFamily="2" charset="2"/>
              <a:buChar char="Ø"/>
            </a:pPr>
            <a:endParaRPr lang="de-DE" altLang="de-DE" kern="0" dirty="0" smtClean="0"/>
          </a:p>
          <a:p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23391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6841132" cy="503238"/>
          </a:xfrm>
        </p:spPr>
        <p:txBody>
          <a:bodyPr/>
          <a:lstStyle/>
          <a:p>
            <a:r>
              <a:rPr lang="de-DE" dirty="0" smtClean="0"/>
              <a:t>JDOM</a:t>
            </a:r>
            <a:r>
              <a:rPr lang="de-DE" sz="2000" dirty="0" smtClean="0"/>
              <a:t> (Java </a:t>
            </a:r>
            <a:r>
              <a:rPr lang="de-DE" sz="2000" dirty="0" err="1" smtClean="0"/>
              <a:t>Document</a:t>
            </a:r>
            <a:r>
              <a:rPr lang="de-DE" sz="2000" dirty="0" smtClean="0"/>
              <a:t> </a:t>
            </a:r>
            <a:r>
              <a:rPr lang="de-DE" sz="2000" dirty="0" err="1" smtClean="0"/>
              <a:t>Object</a:t>
            </a:r>
            <a:r>
              <a:rPr lang="de-DE" sz="2000" dirty="0" smtClean="0"/>
              <a:t> Model)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75958" y="1412776"/>
            <a:ext cx="8280400" cy="43924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altLang="de-DE" dirty="0" smtClean="0"/>
              <a:t>kann auf </a:t>
            </a:r>
            <a:r>
              <a:rPr lang="de-DE" altLang="de-DE" dirty="0"/>
              <a:t>vorhandenen SAX und DOM Parsern </a:t>
            </a:r>
            <a:r>
              <a:rPr lang="de-DE" altLang="de-DE" dirty="0" smtClean="0"/>
              <a:t>aufsetzen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altLang="de-DE" dirty="0" err="1"/>
              <a:t>SAXBuilder</a:t>
            </a:r>
            <a:r>
              <a:rPr lang="de-DE" altLang="de-DE" dirty="0"/>
              <a:t> </a:t>
            </a:r>
            <a:r>
              <a:rPr lang="de-DE" altLang="de-DE" dirty="0" err="1"/>
              <a:t>builder</a:t>
            </a:r>
            <a:r>
              <a:rPr lang="de-DE" altLang="de-DE" dirty="0"/>
              <a:t> = </a:t>
            </a:r>
            <a:r>
              <a:rPr lang="de-DE" altLang="de-DE" dirty="0" err="1"/>
              <a:t>new</a:t>
            </a:r>
            <a:r>
              <a:rPr lang="de-DE" altLang="de-DE" dirty="0"/>
              <a:t> </a:t>
            </a:r>
            <a:r>
              <a:rPr lang="de-DE" altLang="de-DE" dirty="0" err="1"/>
              <a:t>SAXBuilder</a:t>
            </a:r>
            <a:r>
              <a:rPr lang="de-DE" altLang="de-DE" dirty="0"/>
              <a:t>();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altLang="de-DE" dirty="0" err="1"/>
              <a:t>Document</a:t>
            </a:r>
            <a:r>
              <a:rPr lang="de-DE" altLang="de-DE" dirty="0"/>
              <a:t> </a:t>
            </a:r>
            <a:r>
              <a:rPr lang="de-DE" altLang="de-DE" dirty="0" err="1"/>
              <a:t>doc</a:t>
            </a:r>
            <a:r>
              <a:rPr lang="de-DE" altLang="de-DE" dirty="0"/>
              <a:t> = </a:t>
            </a:r>
            <a:r>
              <a:rPr lang="de-DE" altLang="de-DE" dirty="0" err="1"/>
              <a:t>builder.build</a:t>
            </a:r>
            <a:r>
              <a:rPr lang="de-DE" altLang="de-DE" dirty="0"/>
              <a:t>(</a:t>
            </a:r>
            <a:r>
              <a:rPr lang="de-DE" altLang="de-DE" dirty="0" err="1"/>
              <a:t>new</a:t>
            </a:r>
            <a:r>
              <a:rPr lang="de-DE" altLang="de-DE" dirty="0"/>
              <a:t> </a:t>
            </a:r>
            <a:r>
              <a:rPr lang="de-DE" altLang="de-DE" dirty="0" err="1"/>
              <a:t>FileInputStream</a:t>
            </a:r>
            <a:r>
              <a:rPr lang="de-DE" altLang="de-DE" dirty="0"/>
              <a:t>("dvdsammlung.xml"));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Es </a:t>
            </a:r>
            <a:r>
              <a:rPr lang="de-DE" dirty="0"/>
              <a:t>werden Klassen bereitgestellt, nicht nur Interfaces.</a:t>
            </a:r>
          </a:p>
          <a:p>
            <a:pPr marL="0" indent="0">
              <a:buNone/>
            </a:pP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Element </a:t>
            </a:r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titelEl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 Element("</a:t>
            </a:r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titel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Textinhalt kann Elementen direkt zugewiesen werden.</a:t>
            </a:r>
          </a:p>
          <a:p>
            <a:pPr marL="0" indent="0">
              <a:buNone/>
            </a:pPr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titelEl.setText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("Kühles Bier");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Es werden Standard-Java-Collection-Klassen benutzt</a:t>
            </a:r>
          </a:p>
          <a:p>
            <a:pPr marL="0" indent="0">
              <a:buNone/>
            </a:pPr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java.util.List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atts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elem.getAttributes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de-DE" altLang="de-DE" sz="2000" dirty="0"/>
          </a:p>
          <a:p>
            <a:pPr>
              <a:buFont typeface="Wingdings" panose="05000000000000000000" pitchFamily="2" charset="2"/>
              <a:buChar char="Ø"/>
            </a:pPr>
            <a:endParaRPr lang="de-DE" altLang="de-DE" kern="0" dirty="0" smtClean="0"/>
          </a:p>
          <a:p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374239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6842125" cy="503238"/>
          </a:xfrm>
        </p:spPr>
        <p:txBody>
          <a:bodyPr/>
          <a:lstStyle/>
          <a:p>
            <a:r>
              <a:rPr lang="de-DE" altLang="de-DE" smtClean="0"/>
              <a:t>XPATH mit Java</a:t>
            </a:r>
          </a:p>
        </p:txBody>
      </p:sp>
      <p:sp>
        <p:nvSpPr>
          <p:cNvPr id="3075" name="Inhaltsplatzhalter 2"/>
          <p:cNvSpPr>
            <a:spLocks noGrp="1"/>
          </p:cNvSpPr>
          <p:nvPr>
            <p:ph idx="1"/>
          </p:nvPr>
        </p:nvSpPr>
        <p:spPr bwMode="auto">
          <a:xfrm>
            <a:off x="323850" y="1484313"/>
            <a:ext cx="8712200" cy="47148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1800" dirty="0" smtClean="0">
                <a:latin typeface="+mj-lt"/>
                <a:cs typeface="Courier New" panose="02070309020205020404" pitchFamily="49" charset="0"/>
                <a:sym typeface="Wingdings" panose="05000000000000000000" pitchFamily="2" charset="2"/>
              </a:rPr>
              <a:t>XPATH-Fabrik per Singleton-Pattern erzeugen</a:t>
            </a:r>
            <a:endParaRPr lang="de-DE" altLang="de-DE" sz="1800" dirty="0" smtClean="0">
              <a:latin typeface="+mj-lt"/>
              <a:cs typeface="Courier New" panose="02070309020205020404" pitchFamily="49" charset="0"/>
            </a:endParaRPr>
          </a:p>
          <a:p>
            <a:pPr marL="0" indent="0">
              <a:buFontTx/>
              <a:buNone/>
              <a:defRPr/>
            </a:pPr>
            <a:r>
              <a:rPr lang="de-DE" altLang="de-D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XPathFactory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xpf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XPathFactory.instance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FontTx/>
              <a:buNone/>
              <a:defRPr/>
            </a:pPr>
            <a:endParaRPr lang="de-DE" altLang="de-D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1800" dirty="0" smtClean="0">
                <a:latin typeface="+mj-lt"/>
                <a:cs typeface="Courier New" panose="02070309020205020404" pitchFamily="49" charset="0"/>
                <a:sym typeface="Wingdings" panose="05000000000000000000" pitchFamily="2" charset="2"/>
              </a:rPr>
              <a:t>XPATH-Ausdruck </a:t>
            </a:r>
            <a:r>
              <a:rPr lang="de-DE" altLang="de-DE" sz="1800" dirty="0">
                <a:latin typeface="+mj-lt"/>
                <a:cs typeface="Courier New" panose="02070309020205020404" pitchFamily="49" charset="0"/>
                <a:sym typeface="Wingdings" panose="05000000000000000000" pitchFamily="2" charset="2"/>
              </a:rPr>
              <a:t>zum </a:t>
            </a:r>
            <a:r>
              <a:rPr lang="de-DE" altLang="de-DE" sz="1800" dirty="0" smtClean="0">
                <a:latin typeface="+mj-lt"/>
                <a:cs typeface="Courier New" panose="02070309020205020404" pitchFamily="49" charset="0"/>
                <a:sym typeface="Wingdings" panose="05000000000000000000" pitchFamily="2" charset="2"/>
              </a:rPr>
              <a:t>Suchen von </a:t>
            </a:r>
            <a:r>
              <a:rPr lang="de-DE" altLang="de-DE" sz="1800" dirty="0">
                <a:latin typeface="+mj-lt"/>
                <a:cs typeface="Courier New" panose="02070309020205020404" pitchFamily="49" charset="0"/>
                <a:sym typeface="Wingdings" panose="05000000000000000000" pitchFamily="2" charset="2"/>
              </a:rPr>
              <a:t>Elementen erzeugen</a:t>
            </a:r>
          </a:p>
          <a:p>
            <a:pPr marL="0" indent="0">
              <a:buFontTx/>
              <a:buNone/>
              <a:defRPr/>
            </a:pPr>
            <a:r>
              <a:rPr lang="de-DE" altLang="de-D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XPathExpression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&lt;Element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xPath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de-DE" altLang="de-D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  <a:defRPr/>
            </a:pP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altLang="de-D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xpf.compile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("//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getraenk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Filters.element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1800" dirty="0">
                <a:cs typeface="Courier New" panose="02070309020205020404" pitchFamily="49" charset="0"/>
                <a:sym typeface="Wingdings" panose="05000000000000000000" pitchFamily="2" charset="2"/>
              </a:rPr>
              <a:t>Funktioniert auch mit </a:t>
            </a:r>
            <a:r>
              <a:rPr lang="de-DE" altLang="de-DE" sz="1800" dirty="0" smtClean="0">
                <a:cs typeface="Courier New" panose="02070309020205020404" pitchFamily="49" charset="0"/>
                <a:sym typeface="Wingdings" panose="05000000000000000000" pitchFamily="2" charset="2"/>
              </a:rPr>
              <a:t>Attributen</a:t>
            </a:r>
            <a:r>
              <a:rPr lang="de-DE" altLang="de-DE" sz="1800" dirty="0">
                <a:cs typeface="Courier New" panose="02070309020205020404" pitchFamily="49" charset="0"/>
                <a:sym typeface="Wingdings" panose="05000000000000000000" pitchFamily="2" charset="2"/>
              </a:rPr>
              <a:t>: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Filters.attribute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()</a:t>
            </a:r>
            <a:endParaRPr lang="de-DE" altLang="de-D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  <a:defRPr/>
            </a:pPr>
            <a:endParaRPr lang="de-DE" altLang="de-D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1800" dirty="0" smtClean="0">
                <a:cs typeface="Courier New" panose="02070309020205020404" pitchFamily="49" charset="0"/>
                <a:sym typeface="Wingdings" panose="05000000000000000000" pitchFamily="2" charset="2"/>
              </a:rPr>
              <a:t>XPATH-Ausdruck auf JDOM2.x Dokumente anwenden</a:t>
            </a:r>
            <a:endParaRPr lang="de-DE" altLang="de-DE" sz="1800" dirty="0"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FontTx/>
              <a:buNone/>
              <a:defRPr/>
            </a:pP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List&lt;Element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getraenke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xPath.evaluate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xmlDocument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FontTx/>
              <a:buNone/>
              <a:defRPr/>
            </a:pPr>
            <a:endParaRPr lang="de-DE" altLang="de-D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1800" dirty="0" smtClean="0">
                <a:cs typeface="Courier New" panose="02070309020205020404" pitchFamily="49" charset="0"/>
              </a:rPr>
              <a:t>veralteter </a:t>
            </a:r>
            <a:r>
              <a:rPr lang="de-DE" altLang="de-DE" sz="1800" dirty="0">
                <a:cs typeface="Courier New" panose="02070309020205020404" pitchFamily="49" charset="0"/>
              </a:rPr>
              <a:t>XPATH-Zugriff </a:t>
            </a:r>
            <a:r>
              <a:rPr lang="de-DE" altLang="de-DE" sz="1800" dirty="0" smtClean="0">
                <a:cs typeface="Courier New" panose="02070309020205020404" pitchFamily="49" charset="0"/>
              </a:rPr>
              <a:t>mittels JDOM 1.x</a:t>
            </a:r>
            <a:endParaRPr lang="de-DE" altLang="de-DE" sz="1800" dirty="0">
              <a:cs typeface="Courier New" panose="02070309020205020404" pitchFamily="49" charset="0"/>
            </a:endParaRPr>
          </a:p>
          <a:p>
            <a:pPr marL="0" indent="0">
              <a:buFontTx/>
              <a:buNone/>
              <a:defRPr/>
            </a:pPr>
            <a:r>
              <a:rPr lang="de-DE" altLang="de-D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XPath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xp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XPath.newInstance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("//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getraenk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FontTx/>
              <a:buNone/>
              <a:defRPr/>
            </a:pP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List&lt;Element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getraenke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de-DE" altLang="de-D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xp.selectNodes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altLang="de-D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xmlDocument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FontTx/>
              <a:buNone/>
              <a:defRPr/>
            </a:pPr>
            <a:endParaRPr lang="de-DE" altLang="de-D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6842125" cy="503238"/>
          </a:xfrm>
        </p:spPr>
        <p:txBody>
          <a:bodyPr/>
          <a:lstStyle/>
          <a:p>
            <a:r>
              <a:rPr lang="de-DE" altLang="de-DE" dirty="0" smtClean="0"/>
              <a:t>Speichern in XML-Dateien</a:t>
            </a:r>
          </a:p>
        </p:txBody>
      </p:sp>
      <p:sp>
        <p:nvSpPr>
          <p:cNvPr id="3075" name="Inhaltsplatzhalter 2"/>
          <p:cNvSpPr>
            <a:spLocks noGrp="1"/>
          </p:cNvSpPr>
          <p:nvPr>
            <p:ph idx="1"/>
          </p:nvPr>
        </p:nvSpPr>
        <p:spPr bwMode="auto">
          <a:xfrm>
            <a:off x="323850" y="1484313"/>
            <a:ext cx="8712200" cy="47148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1800" dirty="0" smtClean="0">
                <a:latin typeface="+mj-lt"/>
                <a:cs typeface="Courier New" panose="02070309020205020404" pitchFamily="49" charset="0"/>
                <a:sym typeface="Wingdings" panose="05000000000000000000" pitchFamily="2" charset="2"/>
              </a:rPr>
              <a:t>Das Ganze XML-Dokument soll in einer Datei gespeichert werden.</a:t>
            </a:r>
            <a:br>
              <a:rPr lang="de-DE" altLang="de-DE" sz="1800" dirty="0" smtClean="0">
                <a:latin typeface="+mj-lt"/>
                <a:cs typeface="Courier New" panose="02070309020205020404" pitchFamily="49" charset="0"/>
                <a:sym typeface="Wingdings" panose="05000000000000000000" pitchFamily="2" charset="2"/>
              </a:rPr>
            </a:br>
            <a:r>
              <a:rPr lang="de-DE" altLang="de-DE" sz="1800" dirty="0" smtClean="0">
                <a:latin typeface="+mj-lt"/>
                <a:cs typeface="Courier New" panose="02070309020205020404" pitchFamily="49" charset="0"/>
                <a:sym typeface="Wingdings" panose="05000000000000000000" pitchFamily="2" charset="2"/>
              </a:rPr>
              <a:t>Hierzu dient die Klasse </a:t>
            </a:r>
            <a:r>
              <a:rPr lang="de-DE" altLang="de-DE" sz="1800" dirty="0" err="1" smtClean="0">
                <a:latin typeface="+mj-lt"/>
                <a:cs typeface="Courier New" panose="02070309020205020404" pitchFamily="49" charset="0"/>
                <a:sym typeface="Wingdings" panose="05000000000000000000" pitchFamily="2" charset="2"/>
              </a:rPr>
              <a:t>XMLOutputter</a:t>
            </a:r>
            <a:r>
              <a:rPr lang="de-DE" altLang="de-DE" sz="1800" dirty="0" smtClean="0">
                <a:latin typeface="+mj-lt"/>
                <a:cs typeface="Courier New" panose="02070309020205020404" pitchFamily="49" charset="0"/>
                <a:sym typeface="Wingdings" panose="05000000000000000000" pitchFamily="2" charset="2"/>
              </a:rPr>
              <a:t> aus jdom2.outputter</a:t>
            </a:r>
          </a:p>
          <a:p>
            <a:pPr marL="0" indent="0">
              <a:buFontTx/>
              <a:buNone/>
              <a:defRPr/>
            </a:pPr>
            <a:r>
              <a:rPr lang="de-DE" altLang="de-DE" sz="1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XMLOutputter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outp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= 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new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XMLOutputter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();</a:t>
            </a:r>
          </a:p>
          <a:p>
            <a:pPr marL="0" indent="0">
              <a:buFontTx/>
              <a:buNone/>
              <a:defRPr/>
            </a:pPr>
            <a:endParaRPr lang="de-DE" altLang="de-DE" sz="18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1800" dirty="0" smtClean="0">
                <a:cs typeface="Courier New" panose="02070309020205020404" pitchFamily="49" charset="0"/>
                <a:sym typeface="Wingdings" panose="05000000000000000000" pitchFamily="2" charset="2"/>
              </a:rPr>
              <a:t>Die Ausgabe soll schön formatiert erfolgen</a:t>
            </a:r>
          </a:p>
          <a:p>
            <a:pPr marL="0" indent="0">
              <a:buFontTx/>
              <a:buNone/>
              <a:defRPr/>
            </a:pPr>
            <a:r>
              <a:rPr lang="de-DE" altLang="de-DE" sz="1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outp.setFormat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</a:t>
            </a:r>
            <a:r>
              <a:rPr lang="de-DE" altLang="de-DE" sz="1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Format.getPrettyFormat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()); 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1800" dirty="0" smtClean="0">
                <a:latin typeface="+mj-lt"/>
                <a:cs typeface="Courier New" panose="02070309020205020404" pitchFamily="49" charset="0"/>
                <a:sym typeface="Wingdings" panose="05000000000000000000" pitchFamily="2" charset="2"/>
              </a:rPr>
              <a:t>Es geht auch ohne Formatierung:  </a:t>
            </a:r>
            <a:r>
              <a:rPr lang="de-DE" altLang="de-DE" sz="1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Format.gerRawFormat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()</a:t>
            </a:r>
            <a:endParaRPr lang="de-DE" altLang="de-DE" sz="18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FontTx/>
              <a:buNone/>
              <a:defRPr/>
            </a:pPr>
            <a:endParaRPr lang="de-DE" altLang="de-DE" sz="1800" dirty="0">
              <a:latin typeface="+mj-lt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1800" dirty="0" smtClean="0">
                <a:latin typeface="+mj-lt"/>
                <a:cs typeface="Courier New" panose="02070309020205020404" pitchFamily="49" charset="0"/>
                <a:sym typeface="Wingdings" panose="05000000000000000000" pitchFamily="2" charset="2"/>
              </a:rPr>
              <a:t>Formatierte </a:t>
            </a:r>
            <a:r>
              <a:rPr lang="de-DE" altLang="de-DE" sz="1800" dirty="0">
                <a:latin typeface="+mj-lt"/>
                <a:cs typeface="Courier New" panose="02070309020205020404" pitchFamily="49" charset="0"/>
                <a:sym typeface="Wingdings" panose="05000000000000000000" pitchFamily="2" charset="2"/>
              </a:rPr>
              <a:t>Ausgabe auf der Konsole</a:t>
            </a:r>
          </a:p>
          <a:p>
            <a:pPr marL="0" indent="0">
              <a:buFontTx/>
              <a:buNone/>
              <a:defRPr/>
            </a:pPr>
            <a:r>
              <a:rPr lang="de-DE" altLang="de-DE" sz="1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outp.output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</a:t>
            </a:r>
            <a:r>
              <a:rPr lang="de-DE" altLang="de-DE" sz="1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xmlDocument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, 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System.out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);</a:t>
            </a:r>
          </a:p>
          <a:p>
            <a:pPr marL="0" indent="0">
              <a:buFontTx/>
              <a:buNone/>
              <a:defRPr/>
            </a:pPr>
            <a:endParaRPr lang="de-DE" altLang="de-DE" sz="1800" dirty="0">
              <a:latin typeface="+mj-lt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1800" dirty="0" smtClean="0">
                <a:latin typeface="+mj-lt"/>
                <a:cs typeface="Courier New" panose="02070309020205020404" pitchFamily="49" charset="0"/>
                <a:sym typeface="Wingdings" panose="05000000000000000000" pitchFamily="2" charset="2"/>
              </a:rPr>
              <a:t>Formatierte </a:t>
            </a:r>
            <a:r>
              <a:rPr lang="de-DE" altLang="de-DE" sz="1800" dirty="0">
                <a:latin typeface="+mj-lt"/>
                <a:cs typeface="Courier New" panose="02070309020205020404" pitchFamily="49" charset="0"/>
                <a:sym typeface="Wingdings" panose="05000000000000000000" pitchFamily="2" charset="2"/>
              </a:rPr>
              <a:t>Ausgabe in </a:t>
            </a:r>
            <a:r>
              <a:rPr lang="de-DE" altLang="de-DE" sz="1800" dirty="0" smtClean="0">
                <a:latin typeface="+mj-lt"/>
                <a:cs typeface="Courier New" panose="02070309020205020404" pitchFamily="49" charset="0"/>
                <a:sym typeface="Wingdings" panose="05000000000000000000" pitchFamily="2" charset="2"/>
              </a:rPr>
              <a:t>eine Datei</a:t>
            </a:r>
          </a:p>
          <a:p>
            <a:pPr marL="0" indent="0">
              <a:buFontTx/>
              <a:buNone/>
              <a:defRPr/>
            </a:pPr>
            <a:r>
              <a:rPr lang="de-DE" altLang="de-DE" sz="1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outp.output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</a:t>
            </a:r>
            <a:r>
              <a:rPr lang="de-DE" altLang="de-DE" sz="1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xmlDocument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, </a:t>
            </a:r>
            <a:endParaRPr lang="de-DE" altLang="de-DE" sz="1800" dirty="0" smtClean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FontTx/>
              <a:buNone/>
              <a:defRPr/>
            </a:pP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           </a:t>
            </a:r>
            <a:r>
              <a:rPr lang="de-DE" altLang="de-DE" sz="1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new</a:t>
            </a:r>
            <a:r>
              <a:rPr lang="de-DE" altLang="de-DE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FileOutputStream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</a:t>
            </a:r>
            <a:r>
              <a:rPr lang="de-DE" altLang="de-DE" sz="1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new</a:t>
            </a:r>
            <a:r>
              <a:rPr lang="de-DE" altLang="de-DE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File("party.xml")));</a:t>
            </a:r>
            <a:endParaRPr lang="de-DE" altLang="de-D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Exkurs: DAO-Pattern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sz="1800" b="1" dirty="0"/>
              <a:t>Data Access </a:t>
            </a:r>
            <a:r>
              <a:rPr lang="de-DE" sz="1800" b="1" dirty="0" err="1"/>
              <a:t>Object</a:t>
            </a:r>
            <a:r>
              <a:rPr lang="de-DE" sz="1800" dirty="0"/>
              <a:t> (</a:t>
            </a:r>
            <a:r>
              <a:rPr lang="de-DE" sz="1800" b="1" dirty="0"/>
              <a:t>DAO</a:t>
            </a:r>
            <a:r>
              <a:rPr lang="de-DE" sz="1800" dirty="0"/>
              <a:t>, </a:t>
            </a:r>
            <a:r>
              <a:rPr lang="de-DE" sz="1800" dirty="0">
                <a:hlinkClick r:id="rId2" tooltip="Englische Sprache"/>
              </a:rPr>
              <a:t>englisch</a:t>
            </a:r>
            <a:r>
              <a:rPr lang="de-DE" sz="1800" dirty="0"/>
              <a:t> für </a:t>
            </a:r>
            <a:r>
              <a:rPr lang="de-DE" sz="1800" i="1" dirty="0"/>
              <a:t>Datenzugriffsobjekt</a:t>
            </a:r>
            <a:r>
              <a:rPr lang="de-DE" sz="1800" dirty="0"/>
              <a:t>) ist ein </a:t>
            </a:r>
            <a:r>
              <a:rPr lang="de-DE" sz="1800" dirty="0">
                <a:hlinkClick r:id="rId3" tooltip="Entwurfsmuster"/>
              </a:rPr>
              <a:t>Entwurfsmuster</a:t>
            </a:r>
            <a:r>
              <a:rPr lang="de-DE" sz="1800" dirty="0"/>
              <a:t>, das den Zugriff auf unterschiedliche Arten von Datenquellen (z. B. Datenbanken, Dateisystem, etc.) so kapselt, dass die angesprochene Datenquelle ausgetauscht werden kann, ohne dass der aufrufende Code geändert werden muss. </a:t>
            </a:r>
            <a:br>
              <a:rPr lang="de-DE" sz="1800" dirty="0"/>
            </a:br>
            <a:r>
              <a:rPr lang="de-DE" sz="1800" dirty="0"/>
              <a:t>Dadurch soll die eigentliche Programmlogik von technischen Details der Datenspeicherung befreit werden und flexibler einsetzbar sein</a:t>
            </a:r>
            <a:r>
              <a:rPr lang="de-DE" sz="1800" dirty="0" smtClean="0"/>
              <a:t>.</a:t>
            </a:r>
            <a:br>
              <a:rPr lang="de-DE" sz="1800" dirty="0" smtClean="0"/>
            </a:br>
            <a:r>
              <a:rPr lang="de-DE" sz="1800" dirty="0" smtClean="0"/>
              <a:t>(Quelle: Wikipedia)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dirty="0" smtClean="0"/>
              <a:t>Über ein </a:t>
            </a:r>
            <a:r>
              <a:rPr lang="de-DE" sz="1800" b="1" dirty="0"/>
              <a:t>Data Access </a:t>
            </a:r>
            <a:r>
              <a:rPr lang="de-DE" sz="1800" b="1" dirty="0" err="1"/>
              <a:t>Object</a:t>
            </a:r>
            <a:r>
              <a:rPr lang="de-DE" sz="1800" b="1" dirty="0"/>
              <a:t> </a:t>
            </a:r>
            <a:r>
              <a:rPr lang="de-DE" sz="1800" b="1" dirty="0" smtClean="0"/>
              <a:t>Interface </a:t>
            </a:r>
            <a:r>
              <a:rPr lang="de-DE" sz="1800" dirty="0" smtClean="0"/>
              <a:t>werden Standard Operation definiert, die alle realen Implementierungen mitbringen müssen.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dirty="0" smtClean="0"/>
              <a:t>Hierdurch ist ein vereinheitlichter Zugriff auf eine </a:t>
            </a:r>
            <a:r>
              <a:rPr lang="de-DE" sz="1800" dirty="0" err="1" smtClean="0"/>
              <a:t>MySql</a:t>
            </a:r>
            <a:r>
              <a:rPr lang="de-DE" sz="1800" dirty="0" smtClean="0"/>
              <a:t> und andere SQL-Datenbanken, eine CSV-Datei, eine Objektorientierte Datenbank, eine JSON-Datei, eine XML-Datei … möglich.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dirty="0" smtClean="0"/>
              <a:t>Nur geringe Änderungen am Quellcode bei der Umstellung auf eine andere (persistente) Speicherung erforderlich.</a:t>
            </a:r>
          </a:p>
        </p:txBody>
      </p:sp>
    </p:spTree>
    <p:extLst>
      <p:ext uri="{BB962C8B-B14F-4D97-AF65-F5344CB8AC3E}">
        <p14:creationId xmlns:p14="http://schemas.microsoft.com/office/powerpoint/2010/main" val="262764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Exkurs: DAO-Pattern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5004048" y="1779483"/>
            <a:ext cx="3888432" cy="1040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Mitarbeiterverwaltung </a:t>
            </a:r>
            <a:endParaRPr lang="de-DE" sz="2800" b="1" dirty="0" smtClean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  <a:cs typeface="Courier New" pitchFamily="49" charset="0"/>
              <a:sym typeface="Wingdings" pitchFamily="2" charset="2"/>
            </a:endParaRPr>
          </a:p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mit </a:t>
            </a: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DAO-Pattern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82573"/>
            <a:ext cx="6144709" cy="4850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245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 bwMode="auto">
          <a:xfrm>
            <a:off x="1475657" y="1772816"/>
            <a:ext cx="6120680" cy="288032"/>
          </a:xfrm>
          <a:prstGeom prst="roundRect">
            <a:avLst/>
          </a:prstGeom>
          <a:solidFill>
            <a:srgbClr val="FFFFCC"/>
          </a:solidFill>
          <a:ln>
            <a:solidFill>
              <a:srgbClr val="00B050">
                <a:alpha val="48000"/>
              </a:srgb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de-DE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Exkurs: DAO-Pattern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797" y="1268760"/>
            <a:ext cx="8280400" cy="4930428"/>
          </a:xfrm>
        </p:spPr>
        <p:txBody>
          <a:bodyPr/>
          <a:lstStyle/>
          <a:p>
            <a:pPr marL="0" indent="0">
              <a:buNone/>
            </a:pP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TestMitarbeiterDAO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(String[] 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de-DE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Mitarbeiterverwaltung in </a:t>
            </a:r>
            <a:r>
              <a:rPr lang="de-DE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lang="de-DE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-DB oder in XML-Datei</a:t>
            </a:r>
            <a:endParaRPr lang="de-DE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   </a:t>
            </a:r>
            <a:r>
              <a:rPr lang="de-DE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IMitarbeiterDAO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mitarbeiterDAO</a:t>
            </a:r>
            <a:r>
              <a:rPr lang="de-DE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de-DE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MySqlMitarbeiterDAO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de-DE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IMitarbeiterDAO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mitarbeiterDAO</a:t>
            </a:r>
            <a:r>
              <a:rPr lang="de-DE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de-DE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XmlMitarbeiterDAO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Mitarbeiter 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lisa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mitarbeiterDAO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.getMitarbeiter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pPr marL="0" indent="0">
              <a:buNone/>
            </a:pP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lisa.setAlter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(35);</a:t>
            </a:r>
          </a:p>
          <a:p>
            <a:pPr marL="0" indent="0">
              <a:buNone/>
            </a:pP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mitarbeiterDAO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.changeMitarbeiter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lisa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mitarbeiterDAO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.getMitarbeiter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(2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lang="de-DE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de-DE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Mitarbeiter 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neuerMitarbeiter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de-DE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de-DE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Mitarbeiter(5, "Max", "Male", 33, "Chef");</a:t>
            </a:r>
          </a:p>
          <a:p>
            <a:pPr marL="0" indent="0">
              <a:buNone/>
            </a:pP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mitarbeiterDAO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.addMitarbeiter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neuerMitarbeiter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Mitarbeiter[] 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alleMitarbeiter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mitarbeiterDAO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.getAllMitarbeiter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(Mitarbeiter 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mitarbeiter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alleMitarbeiter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de-DE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mitarbeiter.toString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de-DE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mitarbeiterDAO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.removeMitarbeiter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neuerMitarbeiter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 catch (</a:t>
            </a:r>
            <a:r>
              <a:rPr lang="de-DE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de-DE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ex) {</a:t>
            </a:r>
          </a:p>
          <a:p>
            <a:pPr marL="0" indent="0">
              <a:buNone/>
            </a:pPr>
            <a:r>
              <a:rPr lang="de-DE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} }</a:t>
            </a:r>
            <a:endParaRPr lang="de-DE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de-DE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10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Übung zu </a:t>
            </a:r>
            <a:r>
              <a:rPr lang="de-DE" dirty="0" smtClean="0"/>
              <a:t>JDOM + </a:t>
            </a:r>
            <a:r>
              <a:rPr lang="de-DE" dirty="0" err="1" smtClean="0"/>
              <a:t>XPath</a:t>
            </a:r>
            <a:endParaRPr lang="de-DE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276475"/>
            <a:ext cx="3262312" cy="251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8265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Untertitel 3"/>
          <p:cNvSpPr txBox="1">
            <a:spLocks/>
          </p:cNvSpPr>
          <p:nvPr/>
        </p:nvSpPr>
        <p:spPr>
          <a:xfrm>
            <a:off x="3779912" y="1602379"/>
            <a:ext cx="5040560" cy="441891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kern="0" dirty="0" smtClean="0"/>
              <a:t>Realisieren Sie die Klasse </a:t>
            </a:r>
            <a:br>
              <a:rPr lang="de-DE" altLang="de-DE" kern="0" dirty="0" smtClean="0"/>
            </a:br>
            <a:r>
              <a:rPr lang="de-DE" altLang="de-DE" kern="0" dirty="0" smtClean="0"/>
              <a:t>XmlMitarbeiterDAO.java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kern="0" dirty="0" smtClean="0"/>
              <a:t>Nutzen Sie hierfür </a:t>
            </a:r>
            <a:br>
              <a:rPr lang="de-DE" altLang="de-DE" kern="0" dirty="0" smtClean="0"/>
            </a:br>
            <a:r>
              <a:rPr lang="de-DE" altLang="de-DE" kern="0" dirty="0" smtClean="0"/>
              <a:t>JDOM und </a:t>
            </a:r>
            <a:r>
              <a:rPr lang="de-DE" altLang="de-DE" kern="0" dirty="0" err="1" smtClean="0"/>
              <a:t>XPath</a:t>
            </a:r>
            <a:endParaRPr lang="de-DE" altLang="de-DE" kern="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kern="0" dirty="0" smtClean="0"/>
              <a:t>Verwalten Sie ihre Mitarbeiter in der Datei employees.xml</a:t>
            </a:r>
            <a:endParaRPr lang="de-DE" altLang="de-DE" kern="0" dirty="0" smtClean="0"/>
          </a:p>
          <a:p>
            <a:pPr>
              <a:defRPr/>
            </a:pPr>
            <a:endParaRPr lang="de-DE" altLang="de-DE" kern="0" dirty="0" smtClean="0"/>
          </a:p>
        </p:txBody>
      </p:sp>
    </p:spTree>
    <p:extLst>
      <p:ext uri="{BB962C8B-B14F-4D97-AF65-F5344CB8AC3E}">
        <p14:creationId xmlns:p14="http://schemas.microsoft.com/office/powerpoint/2010/main" val="14936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6842125" cy="503238"/>
          </a:xfrm>
        </p:spPr>
        <p:txBody>
          <a:bodyPr/>
          <a:lstStyle/>
          <a:p>
            <a:r>
              <a:rPr lang="de-DE" altLang="de-DE" dirty="0" smtClean="0"/>
              <a:t>XML-Datei für Experimente</a:t>
            </a:r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 bwMode="auto">
          <a:xfrm>
            <a:off x="323850" y="1412875"/>
            <a:ext cx="8280400" cy="4714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ts val="200"/>
              </a:spcBef>
              <a:buFontTx/>
              <a:buNone/>
            </a:pP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&lt;?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xml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version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="1.0" 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encoding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="UTF-8"?&gt;</a:t>
            </a:r>
          </a:p>
          <a:p>
            <a:pPr marL="0" indent="0">
              <a:spcBef>
                <a:spcPts val="200"/>
              </a:spcBef>
              <a:buFontTx/>
              <a:buNone/>
            </a:pP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party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datum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de-DE" altLang="de-DE" sz="2000" b="1" dirty="0" smtClean="0">
                <a:latin typeface="Courier New" pitchFamily="49" charset="0"/>
                <a:cs typeface="Courier New" pitchFamily="49" charset="0"/>
              </a:rPr>
              <a:t>31.12.13"&gt;</a:t>
            </a:r>
            <a:endParaRPr lang="de-DE" altLang="de-DE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FontTx/>
              <a:buNone/>
            </a:pP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    &lt;gast 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="Albert Angsthase"&gt;</a:t>
            </a:r>
          </a:p>
          <a:p>
            <a:pPr marL="0" indent="0">
              <a:spcBef>
                <a:spcPts val="200"/>
              </a:spcBef>
              <a:buFontTx/>
              <a:buNone/>
            </a:pP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        &lt;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getraenk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&gt;Wein&lt;/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getraenk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spcBef>
                <a:spcPts val="200"/>
              </a:spcBef>
              <a:buFontTx/>
              <a:buNone/>
            </a:pP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        &lt;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getraenk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&gt;Bier&lt;/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getraenk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spcBef>
                <a:spcPts val="200"/>
              </a:spcBef>
              <a:buFontTx/>
              <a:buNone/>
            </a:pP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        &lt;zustand ledig="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true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nuechtern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false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"/&gt;</a:t>
            </a:r>
          </a:p>
          <a:p>
            <a:pPr marL="0" indent="0">
              <a:spcBef>
                <a:spcPts val="200"/>
              </a:spcBef>
              <a:buFontTx/>
              <a:buNone/>
            </a:pP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    &lt;/gast&gt;</a:t>
            </a:r>
          </a:p>
          <a:p>
            <a:pPr marL="0" indent="0">
              <a:spcBef>
                <a:spcPts val="200"/>
              </a:spcBef>
              <a:buFontTx/>
              <a:buNone/>
            </a:pP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    &lt;gast 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="Martina Mutig"&gt;</a:t>
            </a:r>
          </a:p>
          <a:p>
            <a:pPr marL="0" indent="0">
              <a:spcBef>
                <a:spcPts val="200"/>
              </a:spcBef>
              <a:buFontTx/>
              <a:buNone/>
            </a:pP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        &lt;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getraenk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&gt;Apfelsaft&lt;/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getraenk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spcBef>
                <a:spcPts val="200"/>
              </a:spcBef>
              <a:buFontTx/>
              <a:buNone/>
            </a:pP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        &lt;zustand ledig="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true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nuechtern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true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"/&gt;</a:t>
            </a:r>
          </a:p>
          <a:p>
            <a:pPr marL="0" indent="0">
              <a:spcBef>
                <a:spcPts val="200"/>
              </a:spcBef>
              <a:buFontTx/>
              <a:buNone/>
            </a:pP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    &lt;/gast&gt;</a:t>
            </a:r>
          </a:p>
          <a:p>
            <a:pPr marL="0" indent="0">
              <a:spcBef>
                <a:spcPts val="200"/>
              </a:spcBef>
              <a:buFontTx/>
              <a:buNone/>
            </a:pP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    &lt;gast 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="Zacharias Zottelig"&gt;</a:t>
            </a:r>
          </a:p>
          <a:p>
            <a:pPr marL="0" indent="0">
              <a:spcBef>
                <a:spcPts val="200"/>
              </a:spcBef>
              <a:buFontTx/>
              <a:buNone/>
            </a:pP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    &lt;/gast&gt;</a:t>
            </a:r>
          </a:p>
          <a:p>
            <a:pPr marL="0" indent="0">
              <a:spcBef>
                <a:spcPts val="200"/>
              </a:spcBef>
              <a:buFontTx/>
              <a:buNone/>
            </a:pP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de-DE" altLang="de-DE" sz="2000" b="1" dirty="0" err="1">
                <a:latin typeface="Courier New" pitchFamily="49" charset="0"/>
                <a:cs typeface="Courier New" pitchFamily="49" charset="0"/>
              </a:rPr>
              <a:t>party</a:t>
            </a:r>
            <a:r>
              <a:rPr lang="de-DE" altLang="de-DE" sz="2000" b="1" dirty="0">
                <a:latin typeface="Courier New" pitchFamily="49" charset="0"/>
                <a:cs typeface="Courier New" pitchFamily="49" charset="0"/>
              </a:rPr>
              <a:t>&gt;</a:t>
            </a:r>
            <a:endParaRPr lang="de-DE" altLang="de-DE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Abgerundetes Rechteck 3"/>
          <p:cNvSpPr/>
          <p:nvPr/>
        </p:nvSpPr>
        <p:spPr bwMode="auto">
          <a:xfrm>
            <a:off x="6063602" y="1844824"/>
            <a:ext cx="2395147" cy="1188132"/>
          </a:xfrm>
          <a:prstGeom prst="roundRect">
            <a:avLst/>
          </a:prstGeom>
          <a:solidFill>
            <a:srgbClr val="FFFFCC"/>
          </a:solidFill>
          <a:ln>
            <a:solidFill>
              <a:srgbClr val="00B050">
                <a:alpha val="48000"/>
              </a:srgb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de-DE" dirty="0" smtClean="0"/>
              <a:t>party.xml</a:t>
            </a:r>
            <a:endParaRPr kumimoji="0" lang="de-DE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 txBox="1">
            <a:spLocks/>
          </p:cNvSpPr>
          <p:nvPr/>
        </p:nvSpPr>
        <p:spPr>
          <a:xfrm>
            <a:off x="396375" y="1376772"/>
            <a:ext cx="8568952" cy="316835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version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="1.0" 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encoding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="UTF-8"?&gt;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employees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&lt;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="1"&gt;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&lt;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&gt;29&lt;/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&lt;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Pankaj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&lt;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gender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&gt;Male&lt;/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gender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&lt;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role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&gt;Java Developer&lt;/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role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&lt;/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&lt;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="2"&gt;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&lt;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&gt;35&lt;/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&lt;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&gt;Lisa&lt;/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&lt;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gender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Female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gender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&lt;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role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&gt;CEO&lt;/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role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&lt;/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  <a:r>
              <a:rPr lang="de-DE" altLang="de-DE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altLang="de-DE" sz="20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de-DE" altLang="de-DE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employees</a:t>
            </a:r>
            <a:r>
              <a:rPr lang="de-DE" altLang="de-DE" sz="20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de-DE" sz="3200" b="1" kern="0" dirty="0"/>
          </a:p>
        </p:txBody>
      </p:sp>
      <p:sp>
        <p:nvSpPr>
          <p:cNvPr id="3" name="Ellipse 2"/>
          <p:cNvSpPr/>
          <p:nvPr/>
        </p:nvSpPr>
        <p:spPr bwMode="auto">
          <a:xfrm>
            <a:off x="6372200" y="2348880"/>
            <a:ext cx="1944216" cy="12241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Abgerundetes Rechteck 5"/>
          <p:cNvSpPr/>
          <p:nvPr/>
        </p:nvSpPr>
        <p:spPr bwMode="auto">
          <a:xfrm>
            <a:off x="5436096" y="1754814"/>
            <a:ext cx="3600400" cy="1188132"/>
          </a:xfrm>
          <a:prstGeom prst="roundRect">
            <a:avLst/>
          </a:prstGeom>
          <a:solidFill>
            <a:srgbClr val="FFFFCC"/>
          </a:solidFill>
          <a:ln>
            <a:solidFill>
              <a:srgbClr val="00B050">
                <a:alpha val="48000"/>
              </a:srgb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de-DE" dirty="0" smtClean="0"/>
              <a:t>employees.xml</a:t>
            </a:r>
            <a:endParaRPr kumimoji="0" lang="de-DE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688993" y="5029220"/>
            <a:ext cx="9060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de-DE" sz="4400" dirty="0" smtClean="0"/>
              <a:t>….</a:t>
            </a:r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6842125" cy="503238"/>
          </a:xfrm>
        </p:spPr>
        <p:txBody>
          <a:bodyPr/>
          <a:lstStyle/>
          <a:p>
            <a:r>
              <a:rPr lang="de-DE" altLang="de-DE" dirty="0" smtClean="0"/>
              <a:t>XML-Datei für Experimente</a:t>
            </a:r>
          </a:p>
        </p:txBody>
      </p:sp>
    </p:spTree>
    <p:extLst>
      <p:ext uri="{BB962C8B-B14F-4D97-AF65-F5344CB8AC3E}">
        <p14:creationId xmlns:p14="http://schemas.microsoft.com/office/powerpoint/2010/main" val="352937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189" y="4509120"/>
            <a:ext cx="758825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SAX </a:t>
            </a:r>
            <a:r>
              <a:rPr lang="de-DE" sz="2000" dirty="0" smtClean="0"/>
              <a:t>(Simple API </a:t>
            </a:r>
            <a:r>
              <a:rPr lang="de-DE" sz="2000" dirty="0" err="1" smtClean="0"/>
              <a:t>for</a:t>
            </a:r>
            <a:r>
              <a:rPr lang="de-DE" sz="2000" dirty="0" smtClean="0"/>
              <a:t> XML)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95536" y="1863988"/>
            <a:ext cx="8568952" cy="264513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altLang="de-DE" kern="0" dirty="0" smtClean="0"/>
              <a:t>Sequentielle Abarbeitung des Dokuments</a:t>
            </a:r>
            <a:br>
              <a:rPr lang="de-DE" altLang="de-DE" kern="0" dirty="0" smtClean="0"/>
            </a:br>
            <a:r>
              <a:rPr lang="de-DE" altLang="de-DE" sz="2200" kern="0" dirty="0" smtClean="0"/>
              <a:t>Der Parse-Baum wird nicht aufgebaut.</a:t>
            </a:r>
            <a:br>
              <a:rPr lang="de-DE" altLang="de-DE" sz="2200" kern="0" dirty="0" smtClean="0"/>
            </a:br>
            <a:r>
              <a:rPr lang="de-DE" altLang="de-DE" sz="2200" kern="0" dirty="0" smtClean="0">
                <a:sym typeface="Wingdings" panose="05000000000000000000" pitchFamily="2" charset="2"/>
              </a:rPr>
              <a:t> </a:t>
            </a:r>
            <a:r>
              <a:rPr lang="de-DE" altLang="de-DE" sz="2200" kern="0" dirty="0" smtClean="0"/>
              <a:t>kaum Speicher wird verbraucht.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altLang="de-DE" sz="2200" kern="0" dirty="0" smtClean="0"/>
              <a:t>SAX kann auch sehr große Dokumente parsen</a:t>
            </a:r>
            <a:r>
              <a:rPr lang="de-DE" altLang="de-DE" sz="2200" kern="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altLang="de-DE" kern="0" dirty="0" smtClean="0"/>
              <a:t>Event-basiertes Framework</a:t>
            </a:r>
            <a:r>
              <a:rPr lang="de-DE" altLang="de-DE" sz="2200" kern="0" dirty="0" smtClean="0"/>
              <a:t>. </a:t>
            </a:r>
            <a:br>
              <a:rPr lang="de-DE" altLang="de-DE" sz="2200" kern="0" dirty="0" smtClean="0"/>
            </a:br>
            <a:r>
              <a:rPr lang="de-DE" altLang="de-DE" sz="2200" kern="0" dirty="0" smtClean="0"/>
              <a:t>Während der Parser das File analysiert, ruft dieser die vom Anwendungsentwickler implementierten Callback-Methoden auf.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altLang="de-DE" kern="0" dirty="0" smtClean="0"/>
          </a:p>
          <a:p>
            <a:endParaRPr lang="de-DE" kern="0" dirty="0"/>
          </a:p>
        </p:txBody>
      </p:sp>
      <p:sp>
        <p:nvSpPr>
          <p:cNvPr id="5" name="Textfeld 4"/>
          <p:cNvSpPr txBox="1"/>
          <p:nvPr/>
        </p:nvSpPr>
        <p:spPr>
          <a:xfrm>
            <a:off x="395536" y="1340768"/>
            <a:ext cx="828092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Ansatz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54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SAX </a:t>
            </a:r>
            <a:r>
              <a:rPr lang="de-DE" sz="2000" dirty="0" smtClean="0"/>
              <a:t>(Simple API </a:t>
            </a:r>
            <a:r>
              <a:rPr lang="de-DE" sz="2000" dirty="0" err="1" smtClean="0"/>
              <a:t>for</a:t>
            </a:r>
            <a:r>
              <a:rPr lang="de-DE" sz="2000" dirty="0" smtClean="0"/>
              <a:t> XML)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76653" y="1863988"/>
            <a:ext cx="8568952" cy="386926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fachklassen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de-DE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Mitarbeiter </a:t>
            </a:r>
            <a:r>
              <a:rPr lang="de-DE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endParaRPr lang="de-DE" sz="14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String </a:t>
            </a: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String </a:t>
            </a: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geschlecht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alter;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String </a:t>
            </a: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funktion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Konstruktoren Default und mit allen Attributen als Parameter</a:t>
            </a:r>
          </a:p>
          <a:p>
            <a:pPr marL="0" indent="0">
              <a:spcBef>
                <a:spcPts val="0"/>
              </a:spcBef>
              <a:buNone/>
            </a:pPr>
            <a:endParaRPr lang="de-DE" sz="1400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// diverse </a:t>
            </a:r>
            <a:r>
              <a:rPr lang="de-DE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setter</a:t>
            </a:r>
            <a:r>
              <a:rPr lang="de-DE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und </a:t>
            </a:r>
            <a:r>
              <a:rPr lang="de-DE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getter</a:t>
            </a:r>
            <a:endParaRPr lang="de-DE" sz="1400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de-DE" sz="14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@</a:t>
            </a: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Override</a:t>
            </a:r>
            <a:endParaRPr lang="de-DE" sz="14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"</a:t>
            </a:r>
            <a:r>
              <a:rPr lang="de-DE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Mitarbeiter: 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ID="+this.id+" Name=" + this.name + </a:t>
            </a:r>
            <a:endParaRPr lang="de-DE" sz="1400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" 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Alter=" + </a:t>
            </a: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this.alter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de-DE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Geschlecht=" + </a:t>
            </a: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this.geschlecht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endParaRPr lang="de-DE" sz="1400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" 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Funktion=" + </a:t>
            </a: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this.funktion</a:t>
            </a: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de-DE" sz="14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95536" y="1340768"/>
            <a:ext cx="828092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Beispiel: Mitarbeiterverwaltung mit SAX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6372200" y="2348880"/>
            <a:ext cx="1944216" cy="12241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Abgerundetes Rechteck 5"/>
          <p:cNvSpPr/>
          <p:nvPr/>
        </p:nvSpPr>
        <p:spPr bwMode="auto">
          <a:xfrm>
            <a:off x="5345205" y="1952836"/>
            <a:ext cx="3600400" cy="1188132"/>
          </a:xfrm>
          <a:prstGeom prst="roundRect">
            <a:avLst/>
          </a:prstGeom>
          <a:solidFill>
            <a:srgbClr val="FFFFCC"/>
          </a:solidFill>
          <a:ln>
            <a:solidFill>
              <a:srgbClr val="00B050">
                <a:alpha val="48000"/>
              </a:srgb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de-DE" dirty="0" smtClean="0"/>
              <a:t>mitarbeiter.java</a:t>
            </a:r>
            <a:endParaRPr kumimoji="0" lang="de-DE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66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SAX </a:t>
            </a:r>
            <a:r>
              <a:rPr lang="de-DE" sz="2000" dirty="0" smtClean="0"/>
              <a:t>(Simple API </a:t>
            </a:r>
            <a:r>
              <a:rPr lang="de-DE" sz="2000" dirty="0" err="1" smtClean="0"/>
              <a:t>for</a:t>
            </a:r>
            <a:r>
              <a:rPr lang="de-DE" sz="2000" dirty="0" smtClean="0"/>
              <a:t> XML)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107504" y="1952836"/>
            <a:ext cx="9036496" cy="378042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MitarbeiterSaxParser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(String[]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SAXParserFactory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parserFactory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SAXParserFactory.newInstance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SAXParser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saxParser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parserFactory.newSAXParser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SAXHandler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handler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SAXHandler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saxParser.parse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File("employees.xml"),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handler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de-DE" sz="1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// </a:t>
            </a: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saxParser.parse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ClassLoader.getSystemResourceAsStream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"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/employees.xml"), </a:t>
            </a:r>
            <a:r>
              <a:rPr lang="de-DE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handler</a:t>
            </a: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de-DE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1800" kern="0" dirty="0" err="1" smtClean="0">
                <a:cs typeface="Courier New" panose="02070309020205020404" pitchFamily="49" charset="0"/>
              </a:rPr>
              <a:t>SAXParser</a:t>
            </a:r>
            <a:r>
              <a:rPr lang="de-DE" sz="1800" kern="0" dirty="0" smtClean="0">
                <a:cs typeface="Courier New" panose="02070309020205020404" pitchFamily="49" charset="0"/>
              </a:rPr>
              <a:t> und </a:t>
            </a:r>
            <a:r>
              <a:rPr lang="de-DE" sz="1800" kern="0" dirty="0" err="1" smtClean="0">
                <a:cs typeface="Courier New" panose="02070309020205020404" pitchFamily="49" charset="0"/>
              </a:rPr>
              <a:t>SAXParserFactory</a:t>
            </a:r>
            <a:r>
              <a:rPr lang="de-DE" sz="1800" kern="0" dirty="0" smtClean="0">
                <a:cs typeface="Courier New" panose="02070309020205020404" pitchFamily="49" charset="0"/>
              </a:rPr>
              <a:t> befinden sich im Paket </a:t>
            </a:r>
            <a:r>
              <a:rPr lang="de-DE" sz="1800" kern="0" dirty="0" err="1" smtClean="0">
                <a:cs typeface="Courier New" panose="02070309020205020404" pitchFamily="49" charset="0"/>
              </a:rPr>
              <a:t>java.xml.parsers</a:t>
            </a:r>
            <a:endParaRPr lang="de-DE" sz="1800" kern="0" dirty="0" smtClean="0"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1800" kern="0" dirty="0" smtClean="0">
                <a:cs typeface="Courier New" panose="02070309020205020404" pitchFamily="49" charset="0"/>
              </a:rPr>
              <a:t>Der </a:t>
            </a:r>
            <a:r>
              <a:rPr lang="de-DE" sz="1800" kern="0" dirty="0" err="1" smtClean="0">
                <a:cs typeface="Courier New" panose="02070309020205020404" pitchFamily="49" charset="0"/>
              </a:rPr>
              <a:t>SAXParser</a:t>
            </a:r>
            <a:r>
              <a:rPr lang="de-DE" sz="1800" kern="0" dirty="0" smtClean="0">
                <a:cs typeface="Courier New" panose="02070309020205020404" pitchFamily="49" charset="0"/>
              </a:rPr>
              <a:t> wird per Factory erzeugt und ist der eigentliche Parser. Er verfügt über die wichtige Methode parse(). Während die XML-Datei geladen und durchgegangen wird, werden die Methoden des </a:t>
            </a:r>
            <a:r>
              <a:rPr lang="de-DE" sz="1800" kern="0" dirty="0" err="1" smtClean="0">
                <a:cs typeface="Courier New" panose="02070309020205020404" pitchFamily="49" charset="0"/>
              </a:rPr>
              <a:t>SAXHandlers</a:t>
            </a:r>
            <a:r>
              <a:rPr lang="de-DE" sz="1800" kern="0" dirty="0" smtClean="0">
                <a:cs typeface="Courier New" panose="02070309020205020404" pitchFamily="49" charset="0"/>
              </a:rPr>
              <a:t> aufgerufen.</a:t>
            </a:r>
          </a:p>
          <a:p>
            <a:pPr marL="0" indent="0">
              <a:spcBef>
                <a:spcPts val="0"/>
              </a:spcBef>
              <a:buNone/>
            </a:pPr>
            <a:endParaRPr lang="de-DE" sz="14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95536" y="1340768"/>
            <a:ext cx="828092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Beispiel: Mitarbeiterverwaltung mit SAX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6372200" y="2348880"/>
            <a:ext cx="1944216" cy="12241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72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SAX </a:t>
            </a:r>
            <a:r>
              <a:rPr lang="de-DE" sz="2000" dirty="0" smtClean="0"/>
              <a:t>(Simple API </a:t>
            </a:r>
            <a:r>
              <a:rPr lang="de-DE" sz="2000" dirty="0" err="1" smtClean="0"/>
              <a:t>for</a:t>
            </a:r>
            <a:r>
              <a:rPr lang="de-DE" sz="2000" dirty="0" smtClean="0"/>
              <a:t> XML)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41575" y="1916832"/>
            <a:ext cx="8478897" cy="378042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SAXHandler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DefaultHandler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endParaRPr lang="de-DE" sz="14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List&lt;Mitarbeiter&gt;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empList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null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// </a:t>
            </a:r>
            <a:r>
              <a:rPr lang="de-DE" sz="1400" kern="0" dirty="0">
                <a:cs typeface="Courier New" panose="02070309020205020404" pitchFamily="49" charset="0"/>
              </a:rPr>
              <a:t>Arrayliste für alle Mitarbeiter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Mitarbeiter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currEmp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null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// </a:t>
            </a:r>
            <a:r>
              <a:rPr lang="de-DE" sz="1400" kern="0" dirty="0">
                <a:cs typeface="Courier New" panose="02070309020205020404" pitchFamily="49" charset="0"/>
              </a:rPr>
              <a:t>aktuell gelesener Mitarbeiter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String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null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// </a:t>
            </a:r>
            <a:r>
              <a:rPr lang="de-DE" sz="1400" kern="0" dirty="0">
                <a:cs typeface="Courier New" panose="02070309020205020404" pitchFamily="49" charset="0"/>
              </a:rPr>
              <a:t>für </a:t>
            </a:r>
            <a:r>
              <a:rPr lang="de-DE" sz="1400" kern="0" dirty="0" smtClean="0">
                <a:cs typeface="Courier New" panose="02070309020205020404" pitchFamily="49" charset="0"/>
              </a:rPr>
              <a:t>den Textinhalt </a:t>
            </a:r>
            <a:r>
              <a:rPr lang="de-DE" sz="1400" kern="0" dirty="0">
                <a:cs typeface="Courier New" panose="02070309020205020404" pitchFamily="49" charset="0"/>
              </a:rPr>
              <a:t>von </a:t>
            </a:r>
            <a:r>
              <a:rPr lang="de-DE" sz="1400" kern="0" dirty="0" smtClean="0">
                <a:cs typeface="Courier New" panose="02070309020205020404" pitchFamily="49" charset="0"/>
              </a:rPr>
              <a:t>Elementknoten</a:t>
            </a:r>
            <a:endParaRPr lang="de-DE" sz="1400" kern="0" dirty="0"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de-DE" sz="14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@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Override</a:t>
            </a:r>
            <a:endParaRPr lang="de-DE" sz="14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startDocument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SAXException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</a:t>
            </a:r>
            <a:r>
              <a:rPr lang="de-DE" sz="1400" kern="0" dirty="0">
                <a:cs typeface="Courier New" panose="02070309020205020404" pitchFamily="49" charset="0"/>
              </a:rPr>
              <a:t>wird vom Parser </a:t>
            </a:r>
            <a:r>
              <a:rPr lang="de-DE" sz="1400" kern="0" dirty="0" smtClean="0">
                <a:cs typeface="Courier New" panose="02070309020205020404" pitchFamily="49" charset="0"/>
              </a:rPr>
              <a:t>zu </a:t>
            </a:r>
            <a:r>
              <a:rPr lang="de-DE" sz="1400" kern="0" dirty="0">
                <a:cs typeface="Courier New" panose="02070309020205020404" pitchFamily="49" charset="0"/>
              </a:rPr>
              <a:t>Beginn des Lesens aufgerufen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endParaRPr lang="de-DE" sz="14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@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Override</a:t>
            </a:r>
            <a:endParaRPr lang="de-DE" sz="14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endDocument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SAXException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de-DE" sz="1400" kern="0" dirty="0" smtClean="0">
                <a:cs typeface="Courier New" panose="02070309020205020404" pitchFamily="49" charset="0"/>
              </a:rPr>
              <a:t>Ende des Dokuments wurde erreicht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// Mitarbeiterliste 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aus der XML-Datei ausgeben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(Mitarbeiter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empList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95536" y="1340768"/>
            <a:ext cx="828092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Beispiel: Mitarbeiterverwaltung mit SAX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6372200" y="2348880"/>
            <a:ext cx="1944216" cy="12241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SAX </a:t>
            </a:r>
            <a:r>
              <a:rPr lang="de-DE" sz="2000" dirty="0" smtClean="0"/>
              <a:t>(Simple API </a:t>
            </a:r>
            <a:r>
              <a:rPr lang="de-DE" sz="2000" dirty="0" err="1" smtClean="0"/>
              <a:t>for</a:t>
            </a:r>
            <a:r>
              <a:rPr lang="de-DE" sz="2000" dirty="0" smtClean="0"/>
              <a:t> XML)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107504" y="1863988"/>
            <a:ext cx="9036496" cy="422930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@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Override</a:t>
            </a:r>
            <a:endParaRPr lang="de-DE" sz="14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Wird aufgerufen bei jedem Start-Tag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// wichtige Parameter: der Elementname und seine Attribute</a:t>
            </a:r>
            <a:endParaRPr lang="de-DE" sz="14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startElement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String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localName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String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Attributes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attributes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de-DE" sz="14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SAXException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elementName.equals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employees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")) 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// </a:t>
            </a:r>
            <a:r>
              <a:rPr lang="de-DE" sz="1400" kern="0" dirty="0" smtClean="0">
                <a:cs typeface="Courier New" panose="02070309020205020404" pitchFamily="49" charset="0"/>
              </a:rPr>
              <a:t>alle Mitarbeitern werden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de-DE" sz="14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empList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&lt;&gt;();       // </a:t>
            </a:r>
            <a:r>
              <a:rPr lang="de-DE" sz="1400" kern="0" dirty="0">
                <a:cs typeface="Courier New" panose="02070309020205020404" pitchFamily="49" charset="0"/>
              </a:rPr>
              <a:t>unterhalb von </a:t>
            </a:r>
            <a:r>
              <a:rPr lang="de-DE" sz="1400" kern="0" dirty="0" err="1">
                <a:cs typeface="Courier New" panose="02070309020205020404" pitchFamily="49" charset="0"/>
              </a:rPr>
              <a:t>employees</a:t>
            </a:r>
            <a:r>
              <a:rPr lang="de-DE" sz="1400" kern="0" dirty="0">
                <a:cs typeface="Courier New" panose="02070309020205020404" pitchFamily="49" charset="0"/>
              </a:rPr>
              <a:t> verwaltet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elementName.equals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"))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currEmp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Mitarbeiter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      // </a:t>
            </a:r>
            <a:r>
              <a:rPr lang="de-DE" sz="1400" kern="0" dirty="0" smtClean="0">
                <a:cs typeface="Courier New" panose="02070309020205020404" pitchFamily="49" charset="0"/>
              </a:rPr>
              <a:t>neuer Mitarbeiter in der XML-Datei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de-DE" sz="14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currEmp.setId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Integer.parseInt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attributes.getValue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")));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// </a:t>
            </a:r>
            <a:r>
              <a:rPr lang="de-DE" sz="1400" kern="0" dirty="0" err="1" smtClean="0">
                <a:cs typeface="Courier New" panose="02070309020205020404" pitchFamily="49" charset="0"/>
              </a:rPr>
              <a:t>id</a:t>
            </a:r>
            <a:r>
              <a:rPr lang="de-DE" sz="1400" kern="0" dirty="0" smtClean="0">
                <a:cs typeface="Courier New" panose="02070309020205020404" pitchFamily="49" charset="0"/>
              </a:rPr>
              <a:t> kann als Attribut gelesen werden</a:t>
            </a:r>
            <a:endParaRPr lang="de-DE" sz="14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endParaRPr lang="de-DE" sz="14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@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Override</a:t>
            </a:r>
            <a:endParaRPr lang="de-DE" sz="14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characters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SAXException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// </a:t>
            </a:r>
            <a:r>
              <a:rPr lang="de-DE" sz="1400" kern="0" dirty="0" smtClean="0">
                <a:cs typeface="Courier New" panose="02070309020205020404" pitchFamily="49" charset="0"/>
              </a:rPr>
              <a:t>Die Inhalte zwischen Start-Tag und Ende-Tag auslesen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de-DE" sz="14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de-DE" sz="1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String.copyValueOf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lang="de-DE" sz="1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trim</a:t>
            </a: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95536" y="1340768"/>
            <a:ext cx="828092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de-DE" sz="2800" b="1" dirty="0" smtClean="0">
                <a:ln>
                  <a:solidFill>
                    <a:schemeClr val="accent1">
                      <a:alpha val="61000"/>
                    </a:schemeClr>
                  </a:solidFill>
                </a:ln>
                <a:solidFill>
                  <a:srgbClr val="A50021"/>
                </a:solidFill>
                <a:cs typeface="Courier New" pitchFamily="49" charset="0"/>
                <a:sym typeface="Wingdings" pitchFamily="2" charset="2"/>
              </a:rPr>
              <a:t>Beispiel: Mitarbeiterverwaltung mit SAX</a:t>
            </a:r>
            <a:endParaRPr lang="de-DE" sz="2000" dirty="0">
              <a:ln>
                <a:solidFill>
                  <a:schemeClr val="accent1">
                    <a:alpha val="61000"/>
                  </a:schemeClr>
                </a:solidFill>
              </a:ln>
              <a:solidFill>
                <a:srgbClr val="A50021"/>
              </a:solidFill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6372200" y="2348880"/>
            <a:ext cx="1944216" cy="12241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71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PICKIT2">
  <a:themeElements>
    <a:clrScheme name="2_PICKIT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ICKIT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de-DE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de-DE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ICKIT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CKIT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CKIT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CKIT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CKIT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CKIT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CKIT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CKIT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CKIT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CKIT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CKIT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CKIT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1614</Words>
  <Application>Microsoft Office PowerPoint</Application>
  <PresentationFormat>Bildschirmpräsentation (4:3)</PresentationFormat>
  <Paragraphs>343</Paragraphs>
  <Slides>28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29" baseType="lpstr">
      <vt:lpstr>2_PICKIT2</vt:lpstr>
      <vt:lpstr>XML in Java</vt:lpstr>
      <vt:lpstr>XML in Java</vt:lpstr>
      <vt:lpstr>XML-Datei für Experimente</vt:lpstr>
      <vt:lpstr>XML-Datei für Experimente</vt:lpstr>
      <vt:lpstr>SAX (Simple API for XML)</vt:lpstr>
      <vt:lpstr>SAX (Simple API for XML)</vt:lpstr>
      <vt:lpstr>SAX (Simple API for XML)</vt:lpstr>
      <vt:lpstr>SAX (Simple API for XML)</vt:lpstr>
      <vt:lpstr>SAX (Simple API for XML)</vt:lpstr>
      <vt:lpstr>SAX (Simple API for XML)</vt:lpstr>
      <vt:lpstr>SAX (Simple API for XML)</vt:lpstr>
      <vt:lpstr>STAX (Streaming API for XML )</vt:lpstr>
      <vt:lpstr>STAX (Streaming API for XML)</vt:lpstr>
      <vt:lpstr>STAX (Streaming API for XML)</vt:lpstr>
      <vt:lpstr>STAX (Streaming API for XML)</vt:lpstr>
      <vt:lpstr>STAX (Streaming API for XML)</vt:lpstr>
      <vt:lpstr>Übung zu SAX - STAX</vt:lpstr>
      <vt:lpstr>DOM (Document Object Model)</vt:lpstr>
      <vt:lpstr>DOM (Document Object Model)</vt:lpstr>
      <vt:lpstr>DOM (Document Object Model)</vt:lpstr>
      <vt:lpstr>JDOM (Java Document Object Model)</vt:lpstr>
      <vt:lpstr>JDOM (Java Document Object Model)</vt:lpstr>
      <vt:lpstr>XPATH mit Java</vt:lpstr>
      <vt:lpstr>Speichern in XML-Dateien</vt:lpstr>
      <vt:lpstr>Exkurs: DAO-Pattern</vt:lpstr>
      <vt:lpstr>Exkurs: DAO-Pattern</vt:lpstr>
      <vt:lpstr>Exkurs: DAO-Pattern</vt:lpstr>
      <vt:lpstr>Übung zu JDOM + XPath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LEGO Mindstorm</dc:title>
  <dc:creator>alexander</dc:creator>
  <cp:lastModifiedBy>Jürgen Schnaiter</cp:lastModifiedBy>
  <cp:revision>259</cp:revision>
  <dcterms:created xsi:type="dcterms:W3CDTF">2011-01-03T09:07:32Z</dcterms:created>
  <dcterms:modified xsi:type="dcterms:W3CDTF">2014-11-09T16:25:27Z</dcterms:modified>
</cp:coreProperties>
</file>